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handoutMasterIdLst>
    <p:handoutMasterId r:id="rId61"/>
  </p:handoutMasterIdLst>
  <p:sldIdLst>
    <p:sldId id="256" r:id="rId2"/>
    <p:sldId id="8706" r:id="rId3"/>
    <p:sldId id="8901" r:id="rId4"/>
    <p:sldId id="8902" r:id="rId5"/>
    <p:sldId id="8903" r:id="rId6"/>
    <p:sldId id="8904" r:id="rId7"/>
    <p:sldId id="8905" r:id="rId8"/>
    <p:sldId id="8906" r:id="rId9"/>
    <p:sldId id="8907" r:id="rId10"/>
    <p:sldId id="8908" r:id="rId11"/>
    <p:sldId id="8909" r:id="rId12"/>
    <p:sldId id="8910" r:id="rId13"/>
    <p:sldId id="8911" r:id="rId14"/>
    <p:sldId id="8912" r:id="rId15"/>
    <p:sldId id="8913" r:id="rId16"/>
    <p:sldId id="8914" r:id="rId17"/>
    <p:sldId id="8915" r:id="rId18"/>
    <p:sldId id="8916" r:id="rId19"/>
    <p:sldId id="8917" r:id="rId20"/>
    <p:sldId id="8918" r:id="rId21"/>
    <p:sldId id="8919" r:id="rId22"/>
    <p:sldId id="8920" r:id="rId23"/>
    <p:sldId id="8921" r:id="rId24"/>
    <p:sldId id="8922" r:id="rId25"/>
    <p:sldId id="8923" r:id="rId26"/>
    <p:sldId id="8924" r:id="rId27"/>
    <p:sldId id="8925" r:id="rId28"/>
    <p:sldId id="8926" r:id="rId29"/>
    <p:sldId id="8927" r:id="rId30"/>
    <p:sldId id="8928" r:id="rId31"/>
    <p:sldId id="8929" r:id="rId32"/>
    <p:sldId id="8930" r:id="rId33"/>
    <p:sldId id="8931" r:id="rId34"/>
    <p:sldId id="8932" r:id="rId35"/>
    <p:sldId id="8933" r:id="rId36"/>
    <p:sldId id="8934" r:id="rId37"/>
    <p:sldId id="8935" r:id="rId38"/>
    <p:sldId id="8936" r:id="rId39"/>
    <p:sldId id="8937" r:id="rId40"/>
    <p:sldId id="8938" r:id="rId41"/>
    <p:sldId id="8939" r:id="rId42"/>
    <p:sldId id="8940" r:id="rId43"/>
    <p:sldId id="8941" r:id="rId44"/>
    <p:sldId id="8942" r:id="rId45"/>
    <p:sldId id="8943" r:id="rId46"/>
    <p:sldId id="8944" r:id="rId47"/>
    <p:sldId id="8945" r:id="rId48"/>
    <p:sldId id="8946" r:id="rId49"/>
    <p:sldId id="8947" r:id="rId50"/>
    <p:sldId id="8948" r:id="rId51"/>
    <p:sldId id="8949" r:id="rId52"/>
    <p:sldId id="8950" r:id="rId53"/>
    <p:sldId id="8951" r:id="rId54"/>
    <p:sldId id="8952" r:id="rId55"/>
    <p:sldId id="8953" r:id="rId56"/>
    <p:sldId id="8954" r:id="rId57"/>
    <p:sldId id="8955" r:id="rId58"/>
    <p:sldId id="8956" r:id="rId5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55.wmf"/><Relationship Id="rId7" Type="http://schemas.openxmlformats.org/officeDocument/2006/relationships/image" Target="../media/image30.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29.wmf"/><Relationship Id="rId5" Type="http://schemas.openxmlformats.org/officeDocument/2006/relationships/image" Target="../media/image57.wmf"/><Relationship Id="rId4" Type="http://schemas.openxmlformats.org/officeDocument/2006/relationships/image" Target="../media/image56.wmf"/><Relationship Id="rId9"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4.wmf"/><Relationship Id="rId5" Type="http://schemas.openxmlformats.org/officeDocument/2006/relationships/image" Target="../media/image70.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69.wmf"/><Relationship Id="rId1" Type="http://schemas.openxmlformats.org/officeDocument/2006/relationships/image" Target="../media/image72.wmf"/><Relationship Id="rId4"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89.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83.wmf"/><Relationship Id="rId4"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83.wmf"/><Relationship Id="rId5" Type="http://schemas.openxmlformats.org/officeDocument/2006/relationships/image" Target="../media/image89.wmf"/><Relationship Id="rId4" Type="http://schemas.openxmlformats.org/officeDocument/2006/relationships/image" Target="../media/image3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19.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1.wmf"/><Relationship Id="rId7" Type="http://schemas.openxmlformats.org/officeDocument/2006/relationships/image" Target="../media/image34.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42.wmf"/><Relationship Id="rId5" Type="http://schemas.openxmlformats.org/officeDocument/2006/relationships/image" Target="../media/image41.wmf"/><Relationship Id="rId10" Type="http://schemas.openxmlformats.org/officeDocument/2006/relationships/image" Target="../media/image45.wmf"/><Relationship Id="rId4" Type="http://schemas.openxmlformats.org/officeDocument/2006/relationships/image" Target="../media/image32.wmf"/><Relationship Id="rId9"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10/18/2020</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oleObject" Target="../embeddings/oleObject13.bin"/><Relationship Id="rId3" Type="http://schemas.openxmlformats.org/officeDocument/2006/relationships/notesSlide" Target="../notesSlides/notesSlide6.xml"/><Relationship Id="rId7" Type="http://schemas.openxmlformats.org/officeDocument/2006/relationships/image" Target="../media/image21.wmf"/><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19.wmf"/><Relationship Id="rId10" Type="http://schemas.openxmlformats.org/officeDocument/2006/relationships/image" Target="../media/image22.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4.wmf"/></Relationships>
</file>

<file path=ppt/slides/_rels/slide1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7.xml"/><Relationship Id="rId7" Type="http://schemas.openxmlformats.org/officeDocument/2006/relationships/oleObject" Target="../embeddings/oleObject15.bin"/><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6.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8.wmf"/><Relationship Id="rId4" Type="http://schemas.openxmlformats.org/officeDocument/2006/relationships/image" Target="../media/image15.png"/><Relationship Id="rId9"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3.bin"/><Relationship Id="rId3" Type="http://schemas.openxmlformats.org/officeDocument/2006/relationships/slideLayout" Target="../slideLayouts/slideLayout2.xml"/><Relationship Id="rId7" Type="http://schemas.openxmlformats.org/officeDocument/2006/relationships/image" Target="../media/image29.wmf"/><Relationship Id="rId12" Type="http://schemas.openxmlformats.org/officeDocument/2006/relationships/oleObject" Target="../embeddings/oleObject22.bin"/><Relationship Id="rId2" Type="http://schemas.openxmlformats.org/officeDocument/2006/relationships/tags" Target="../tags/tag3.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31.wmf"/><Relationship Id="rId5" Type="http://schemas.openxmlformats.org/officeDocument/2006/relationships/image" Target="../media/image33.png"/><Relationship Id="rId15" Type="http://schemas.openxmlformats.org/officeDocument/2006/relationships/oleObject" Target="../embeddings/oleObject24.bin"/><Relationship Id="rId10" Type="http://schemas.openxmlformats.org/officeDocument/2006/relationships/oleObject" Target="../embeddings/oleObject21.bin"/><Relationship Id="rId4" Type="http://schemas.openxmlformats.org/officeDocument/2006/relationships/notesSlide" Target="../notesSlides/notesSlide8.xml"/><Relationship Id="rId9" Type="http://schemas.openxmlformats.org/officeDocument/2006/relationships/image" Target="../media/image30.wmf"/><Relationship Id="rId14" Type="http://schemas.openxmlformats.org/officeDocument/2006/relationships/image" Target="../media/image32.wmf"/></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oleObject" Target="../embeddings/oleObject27.bin"/><Relationship Id="rId3" Type="http://schemas.openxmlformats.org/officeDocument/2006/relationships/slideLayout" Target="../slideLayouts/slideLayout2.xml"/><Relationship Id="rId7" Type="http://schemas.openxmlformats.org/officeDocument/2006/relationships/image" Target="../media/image39.png"/><Relationship Id="rId12" Type="http://schemas.openxmlformats.org/officeDocument/2006/relationships/image" Target="../media/image35.wmf"/><Relationship Id="rId2" Type="http://schemas.openxmlformats.org/officeDocument/2006/relationships/tags" Target="../tags/tag4.xml"/><Relationship Id="rId1" Type="http://schemas.openxmlformats.org/officeDocument/2006/relationships/vmlDrawing" Target="../drawings/vmlDrawing7.vml"/><Relationship Id="rId6" Type="http://schemas.openxmlformats.org/officeDocument/2006/relationships/image" Target="../media/image38.png"/><Relationship Id="rId11" Type="http://schemas.openxmlformats.org/officeDocument/2006/relationships/oleObject" Target="../embeddings/oleObject26.bin"/><Relationship Id="rId5" Type="http://schemas.openxmlformats.org/officeDocument/2006/relationships/image" Target="../media/image37.png"/><Relationship Id="rId10" Type="http://schemas.openxmlformats.org/officeDocument/2006/relationships/image" Target="../media/image34.wmf"/><Relationship Id="rId4" Type="http://schemas.openxmlformats.org/officeDocument/2006/relationships/notesSlide" Target="../notesSlides/notesSlide9.xml"/><Relationship Id="rId9" Type="http://schemas.openxmlformats.org/officeDocument/2006/relationships/oleObject" Target="../embeddings/oleObject25.bin"/><Relationship Id="rId14" Type="http://schemas.openxmlformats.org/officeDocument/2006/relationships/image" Target="../media/image36.wmf"/></Relationships>
</file>

<file path=ppt/slides/_rels/slide14.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32.bin"/><Relationship Id="rId18" Type="http://schemas.openxmlformats.org/officeDocument/2006/relationships/oleObject" Target="../embeddings/oleObject35.bin"/><Relationship Id="rId26" Type="http://schemas.openxmlformats.org/officeDocument/2006/relationships/oleObject" Target="../embeddings/oleObject39.bin"/><Relationship Id="rId3" Type="http://schemas.openxmlformats.org/officeDocument/2006/relationships/slideLayout" Target="../slideLayouts/slideLayout2.xml"/><Relationship Id="rId21" Type="http://schemas.openxmlformats.org/officeDocument/2006/relationships/oleObject" Target="../embeddings/oleObject37.bin"/><Relationship Id="rId7" Type="http://schemas.openxmlformats.org/officeDocument/2006/relationships/oleObject" Target="../embeddings/oleObject29.bin"/><Relationship Id="rId12" Type="http://schemas.openxmlformats.org/officeDocument/2006/relationships/oleObject" Target="../embeddings/oleObject31.bin"/><Relationship Id="rId17" Type="http://schemas.openxmlformats.org/officeDocument/2006/relationships/image" Target="../media/image41.wmf"/><Relationship Id="rId25" Type="http://schemas.openxmlformats.org/officeDocument/2006/relationships/image" Target="../media/image43.wmf"/><Relationship Id="rId2" Type="http://schemas.openxmlformats.org/officeDocument/2006/relationships/tags" Target="../tags/tag5.xml"/><Relationship Id="rId16" Type="http://schemas.openxmlformats.org/officeDocument/2006/relationships/oleObject" Target="../embeddings/oleObject34.bin"/><Relationship Id="rId20" Type="http://schemas.openxmlformats.org/officeDocument/2006/relationships/image" Target="../media/image42.wmf"/><Relationship Id="rId29" Type="http://schemas.openxmlformats.org/officeDocument/2006/relationships/image" Target="../media/image45.wmf"/><Relationship Id="rId1" Type="http://schemas.openxmlformats.org/officeDocument/2006/relationships/vmlDrawing" Target="../drawings/vmlDrawing8.vml"/><Relationship Id="rId6" Type="http://schemas.openxmlformats.org/officeDocument/2006/relationships/image" Target="../media/image29.wmf"/><Relationship Id="rId11" Type="http://schemas.openxmlformats.org/officeDocument/2006/relationships/image" Target="../media/image46.png"/><Relationship Id="rId24" Type="http://schemas.openxmlformats.org/officeDocument/2006/relationships/oleObject" Target="../embeddings/oleObject38.bin"/><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image" Target="../media/image47.png"/><Relationship Id="rId28" Type="http://schemas.openxmlformats.org/officeDocument/2006/relationships/oleObject" Target="../embeddings/oleObject40.bin"/><Relationship Id="rId10" Type="http://schemas.openxmlformats.org/officeDocument/2006/relationships/image" Target="../media/image31.wmf"/><Relationship Id="rId19" Type="http://schemas.openxmlformats.org/officeDocument/2006/relationships/oleObject" Target="../embeddings/oleObject36.bin"/><Relationship Id="rId4" Type="http://schemas.openxmlformats.org/officeDocument/2006/relationships/notesSlide" Target="../notesSlides/notesSlide10.xml"/><Relationship Id="rId9" Type="http://schemas.openxmlformats.org/officeDocument/2006/relationships/oleObject" Target="../embeddings/oleObject30.bin"/><Relationship Id="rId14" Type="http://schemas.openxmlformats.org/officeDocument/2006/relationships/image" Target="../media/image32.wmf"/><Relationship Id="rId22" Type="http://schemas.openxmlformats.org/officeDocument/2006/relationships/image" Target="../media/image34.wmf"/><Relationship Id="rId27" Type="http://schemas.openxmlformats.org/officeDocument/2006/relationships/image" Target="../media/image44.wmf"/><Relationship Id="rId30"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46.bin"/><Relationship Id="rId3" Type="http://schemas.openxmlformats.org/officeDocument/2006/relationships/slideLayout" Target="../slideLayouts/slideLayout2.xml"/><Relationship Id="rId7" Type="http://schemas.openxmlformats.org/officeDocument/2006/relationships/oleObject" Target="../embeddings/oleObject42.bin"/><Relationship Id="rId12" Type="http://schemas.openxmlformats.org/officeDocument/2006/relationships/oleObject" Target="../embeddings/oleObject45.bin"/><Relationship Id="rId17" Type="http://schemas.openxmlformats.org/officeDocument/2006/relationships/oleObject" Target="../embeddings/oleObject49.bin"/><Relationship Id="rId2" Type="http://schemas.openxmlformats.org/officeDocument/2006/relationships/tags" Target="../tags/tag6.xml"/><Relationship Id="rId16" Type="http://schemas.openxmlformats.org/officeDocument/2006/relationships/image" Target="../media/image50.wmf"/><Relationship Id="rId1" Type="http://schemas.openxmlformats.org/officeDocument/2006/relationships/vmlDrawing" Target="../drawings/vmlDrawing9.vml"/><Relationship Id="rId6" Type="http://schemas.openxmlformats.org/officeDocument/2006/relationships/image" Target="../media/image52.png"/><Relationship Id="rId11" Type="http://schemas.openxmlformats.org/officeDocument/2006/relationships/oleObject" Target="../embeddings/oleObject44.bin"/><Relationship Id="rId5" Type="http://schemas.openxmlformats.org/officeDocument/2006/relationships/image" Target="../media/image51.png"/><Relationship Id="rId15" Type="http://schemas.openxmlformats.org/officeDocument/2006/relationships/oleObject" Target="../embeddings/oleObject48.bin"/><Relationship Id="rId10" Type="http://schemas.openxmlformats.org/officeDocument/2006/relationships/image" Target="../media/image49.wmf"/><Relationship Id="rId4" Type="http://schemas.openxmlformats.org/officeDocument/2006/relationships/notesSlide" Target="../notesSlides/notesSlide11.xml"/><Relationship Id="rId9" Type="http://schemas.openxmlformats.org/officeDocument/2006/relationships/oleObject" Target="../embeddings/oleObject43.bin"/><Relationship Id="rId14" Type="http://schemas.openxmlformats.org/officeDocument/2006/relationships/oleObject" Target="../embeddings/oleObject47.bin"/></Relationships>
</file>

<file path=ppt/slides/_rels/slide16.xml.rels><?xml version="1.0" encoding="UTF-8" standalone="yes"?>
<Relationships xmlns="http://schemas.openxmlformats.org/package/2006/relationships"><Relationship Id="rId13" Type="http://schemas.openxmlformats.org/officeDocument/2006/relationships/image" Target="../media/image55.wmf"/><Relationship Id="rId18" Type="http://schemas.openxmlformats.org/officeDocument/2006/relationships/oleObject" Target="../embeddings/oleObject59.bin"/><Relationship Id="rId26" Type="http://schemas.openxmlformats.org/officeDocument/2006/relationships/image" Target="../media/image30.wmf"/><Relationship Id="rId3" Type="http://schemas.openxmlformats.org/officeDocument/2006/relationships/slideLayout" Target="../slideLayouts/slideLayout2.xml"/><Relationship Id="rId21" Type="http://schemas.openxmlformats.org/officeDocument/2006/relationships/oleObject" Target="../embeddings/oleObject61.bin"/><Relationship Id="rId34" Type="http://schemas.openxmlformats.org/officeDocument/2006/relationships/image" Target="../media/image59.png"/><Relationship Id="rId7" Type="http://schemas.openxmlformats.org/officeDocument/2006/relationships/image" Target="../media/image53.wmf"/><Relationship Id="rId12" Type="http://schemas.openxmlformats.org/officeDocument/2006/relationships/oleObject" Target="../embeddings/oleObject54.bin"/><Relationship Id="rId17" Type="http://schemas.openxmlformats.org/officeDocument/2006/relationships/oleObject" Target="../embeddings/oleObject58.bin"/><Relationship Id="rId25" Type="http://schemas.openxmlformats.org/officeDocument/2006/relationships/oleObject" Target="../embeddings/oleObject63.bin"/><Relationship Id="rId33" Type="http://schemas.openxmlformats.org/officeDocument/2006/relationships/image" Target="../media/image58.png"/><Relationship Id="rId2" Type="http://schemas.openxmlformats.org/officeDocument/2006/relationships/tags" Target="../tags/tag7.xml"/><Relationship Id="rId16" Type="http://schemas.openxmlformats.org/officeDocument/2006/relationships/oleObject" Target="../embeddings/oleObject57.bin"/><Relationship Id="rId20" Type="http://schemas.openxmlformats.org/officeDocument/2006/relationships/oleObject" Target="../embeddings/oleObject60.bin"/><Relationship Id="rId29" Type="http://schemas.openxmlformats.org/officeDocument/2006/relationships/oleObject" Target="../embeddings/oleObject65.bin"/><Relationship Id="rId1" Type="http://schemas.openxmlformats.org/officeDocument/2006/relationships/vmlDrawing" Target="../drawings/vmlDrawing10.vml"/><Relationship Id="rId6" Type="http://schemas.openxmlformats.org/officeDocument/2006/relationships/oleObject" Target="../embeddings/oleObject50.bin"/><Relationship Id="rId11" Type="http://schemas.openxmlformats.org/officeDocument/2006/relationships/oleObject" Target="../embeddings/oleObject53.bin"/><Relationship Id="rId24" Type="http://schemas.openxmlformats.org/officeDocument/2006/relationships/image" Target="../media/image29.wmf"/><Relationship Id="rId32" Type="http://schemas.openxmlformats.org/officeDocument/2006/relationships/oleObject" Target="../embeddings/oleObject67.bin"/><Relationship Id="rId5" Type="http://schemas.openxmlformats.org/officeDocument/2006/relationships/image" Target="../media/image46.png"/><Relationship Id="rId15" Type="http://schemas.openxmlformats.org/officeDocument/2006/relationships/oleObject" Target="../embeddings/oleObject56.bin"/><Relationship Id="rId23" Type="http://schemas.openxmlformats.org/officeDocument/2006/relationships/oleObject" Target="../embeddings/oleObject62.bin"/><Relationship Id="rId28" Type="http://schemas.openxmlformats.org/officeDocument/2006/relationships/image" Target="../media/image31.wmf"/><Relationship Id="rId10" Type="http://schemas.openxmlformats.org/officeDocument/2006/relationships/oleObject" Target="../embeddings/oleObject52.bin"/><Relationship Id="rId19" Type="http://schemas.openxmlformats.org/officeDocument/2006/relationships/image" Target="../media/image56.wmf"/><Relationship Id="rId31" Type="http://schemas.openxmlformats.org/officeDocument/2006/relationships/image" Target="../media/image32.wmf"/><Relationship Id="rId4" Type="http://schemas.openxmlformats.org/officeDocument/2006/relationships/notesSlide" Target="../notesSlides/notesSlide12.xml"/><Relationship Id="rId9" Type="http://schemas.openxmlformats.org/officeDocument/2006/relationships/image" Target="../media/image54.wmf"/><Relationship Id="rId14" Type="http://schemas.openxmlformats.org/officeDocument/2006/relationships/oleObject" Target="../embeddings/oleObject55.bin"/><Relationship Id="rId22" Type="http://schemas.openxmlformats.org/officeDocument/2006/relationships/image" Target="../media/image57.wmf"/><Relationship Id="rId27" Type="http://schemas.openxmlformats.org/officeDocument/2006/relationships/oleObject" Target="../embeddings/oleObject64.bin"/><Relationship Id="rId30" Type="http://schemas.openxmlformats.org/officeDocument/2006/relationships/oleObject" Target="../embeddings/oleObject66.bin"/><Relationship Id="rId8" Type="http://schemas.openxmlformats.org/officeDocument/2006/relationships/oleObject" Target="../embeddings/oleObject51.bin"/></Relationships>
</file>

<file path=ppt/slides/_rels/slide17.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71.bin"/><Relationship Id="rId3" Type="http://schemas.openxmlformats.org/officeDocument/2006/relationships/slideLayout" Target="../slideLayouts/slideLayout2.xml"/><Relationship Id="rId7" Type="http://schemas.openxmlformats.org/officeDocument/2006/relationships/oleObject" Target="../embeddings/oleObject68.bin"/><Relationship Id="rId12" Type="http://schemas.openxmlformats.org/officeDocument/2006/relationships/image" Target="../media/image62.wmf"/><Relationship Id="rId2" Type="http://schemas.openxmlformats.org/officeDocument/2006/relationships/tags" Target="../tags/tag8.xml"/><Relationship Id="rId16" Type="http://schemas.openxmlformats.org/officeDocument/2006/relationships/image" Target="../media/image64.wmf"/><Relationship Id="rId1" Type="http://schemas.openxmlformats.org/officeDocument/2006/relationships/vmlDrawing" Target="../drawings/vmlDrawing11.vml"/><Relationship Id="rId6" Type="http://schemas.openxmlformats.org/officeDocument/2006/relationships/image" Target="../media/image66.png"/><Relationship Id="rId11" Type="http://schemas.openxmlformats.org/officeDocument/2006/relationships/oleObject" Target="../embeddings/oleObject70.bin"/><Relationship Id="rId5" Type="http://schemas.openxmlformats.org/officeDocument/2006/relationships/image" Target="../media/image65.png"/><Relationship Id="rId15" Type="http://schemas.openxmlformats.org/officeDocument/2006/relationships/oleObject" Target="../embeddings/oleObject72.bin"/><Relationship Id="rId10" Type="http://schemas.openxmlformats.org/officeDocument/2006/relationships/image" Target="../media/image61.wmf"/><Relationship Id="rId4" Type="http://schemas.openxmlformats.org/officeDocument/2006/relationships/notesSlide" Target="../notesSlides/notesSlide13.xml"/><Relationship Id="rId9" Type="http://schemas.openxmlformats.org/officeDocument/2006/relationships/oleObject" Target="../embeddings/oleObject69.bin"/><Relationship Id="rId14" Type="http://schemas.openxmlformats.org/officeDocument/2006/relationships/image" Target="../media/image63.wmf"/></Relationships>
</file>

<file path=ppt/slides/_rels/slide18.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71.png"/><Relationship Id="rId3" Type="http://schemas.openxmlformats.org/officeDocument/2006/relationships/slideLayout" Target="../slideLayouts/slideLayout2.xml"/><Relationship Id="rId7" Type="http://schemas.openxmlformats.org/officeDocument/2006/relationships/oleObject" Target="../embeddings/oleObject74.bin"/><Relationship Id="rId12" Type="http://schemas.openxmlformats.org/officeDocument/2006/relationships/image" Target="../media/image69.wmf"/><Relationship Id="rId2" Type="http://schemas.openxmlformats.org/officeDocument/2006/relationships/tags" Target="../tags/tag9.xml"/><Relationship Id="rId1" Type="http://schemas.openxmlformats.org/officeDocument/2006/relationships/vmlDrawing" Target="../drawings/vmlDrawing12.vml"/><Relationship Id="rId6" Type="http://schemas.openxmlformats.org/officeDocument/2006/relationships/image" Target="../media/image64.w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image" Target="../media/image70.wmf"/><Relationship Id="rId10" Type="http://schemas.openxmlformats.org/officeDocument/2006/relationships/image" Target="../media/image68.wmf"/><Relationship Id="rId4" Type="http://schemas.openxmlformats.org/officeDocument/2006/relationships/notesSlide" Target="../notesSlides/notesSlide14.xml"/><Relationship Id="rId9" Type="http://schemas.openxmlformats.org/officeDocument/2006/relationships/oleObject" Target="../embeddings/oleObject75.bin"/><Relationship Id="rId14" Type="http://schemas.openxmlformats.org/officeDocument/2006/relationships/oleObject" Target="../embeddings/oleObject77.bin"/></Relationships>
</file>

<file path=ppt/slides/_rels/slide19.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image" Target="../media/image73.wmf"/><Relationship Id="rId3" Type="http://schemas.openxmlformats.org/officeDocument/2006/relationships/slideLayout" Target="../slideLayouts/slideLayout2.xml"/><Relationship Id="rId7" Type="http://schemas.openxmlformats.org/officeDocument/2006/relationships/oleObject" Target="../embeddings/oleObject79.bin"/><Relationship Id="rId12" Type="http://schemas.openxmlformats.org/officeDocument/2006/relationships/oleObject" Target="../embeddings/oleObject81.bin"/><Relationship Id="rId2" Type="http://schemas.openxmlformats.org/officeDocument/2006/relationships/tags" Target="../tags/tag10.xml"/><Relationship Id="rId1" Type="http://schemas.openxmlformats.org/officeDocument/2006/relationships/vmlDrawing" Target="../drawings/vmlDrawing13.vml"/><Relationship Id="rId6" Type="http://schemas.openxmlformats.org/officeDocument/2006/relationships/image" Target="../media/image72.wmf"/><Relationship Id="rId11" Type="http://schemas.openxmlformats.org/officeDocument/2006/relationships/image" Target="../media/image19.wmf"/><Relationship Id="rId5" Type="http://schemas.openxmlformats.org/officeDocument/2006/relationships/oleObject" Target="../embeddings/oleObject78.bin"/><Relationship Id="rId10" Type="http://schemas.openxmlformats.org/officeDocument/2006/relationships/oleObject" Target="../embeddings/oleObject80.bin"/><Relationship Id="rId4" Type="http://schemas.openxmlformats.org/officeDocument/2006/relationships/notesSlide" Target="../notesSlides/notesSlide15.xml"/><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31.wmf"/><Relationship Id="rId3" Type="http://schemas.openxmlformats.org/officeDocument/2006/relationships/slideLayout" Target="../slideLayouts/slideLayout2.xml"/><Relationship Id="rId7" Type="http://schemas.openxmlformats.org/officeDocument/2006/relationships/image" Target="../media/image74.wmf"/><Relationship Id="rId12" Type="http://schemas.openxmlformats.org/officeDocument/2006/relationships/oleObject" Target="../embeddings/oleObject85.bin"/><Relationship Id="rId2" Type="http://schemas.openxmlformats.org/officeDocument/2006/relationships/tags" Target="../tags/tag11.xml"/><Relationship Id="rId1" Type="http://schemas.openxmlformats.org/officeDocument/2006/relationships/vmlDrawing" Target="../drawings/vmlDrawing14.vml"/><Relationship Id="rId6" Type="http://schemas.openxmlformats.org/officeDocument/2006/relationships/oleObject" Target="../embeddings/oleObject82.bin"/><Relationship Id="rId11" Type="http://schemas.openxmlformats.org/officeDocument/2006/relationships/image" Target="../media/image76.wmf"/><Relationship Id="rId5" Type="http://schemas.openxmlformats.org/officeDocument/2006/relationships/image" Target="../media/image77.png"/><Relationship Id="rId10" Type="http://schemas.openxmlformats.org/officeDocument/2006/relationships/oleObject" Target="../embeddings/oleObject84.bin"/><Relationship Id="rId4" Type="http://schemas.openxmlformats.org/officeDocument/2006/relationships/notesSlide" Target="../notesSlides/notesSlide16.xml"/><Relationship Id="rId9" Type="http://schemas.openxmlformats.org/officeDocument/2006/relationships/image" Target="../media/image75.wmf"/><Relationship Id="rId14" Type="http://schemas.openxmlformats.org/officeDocument/2006/relationships/oleObject" Target="../embeddings/oleObject8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oleObject" Target="../embeddings/oleObject90.bin"/><Relationship Id="rId3" Type="http://schemas.openxmlformats.org/officeDocument/2006/relationships/slideLayout" Target="../slideLayouts/slideLayout2.xml"/><Relationship Id="rId7" Type="http://schemas.openxmlformats.org/officeDocument/2006/relationships/image" Target="../media/image82.png"/><Relationship Id="rId12" Type="http://schemas.openxmlformats.org/officeDocument/2006/relationships/oleObject" Target="../embeddings/oleObject89.bin"/><Relationship Id="rId17" Type="http://schemas.openxmlformats.org/officeDocument/2006/relationships/image" Target="../media/image81.wmf"/><Relationship Id="rId2" Type="http://schemas.openxmlformats.org/officeDocument/2006/relationships/tags" Target="../tags/tag12.xml"/><Relationship Id="rId16" Type="http://schemas.openxmlformats.org/officeDocument/2006/relationships/oleObject" Target="../embeddings/oleObject92.bin"/><Relationship Id="rId1" Type="http://schemas.openxmlformats.org/officeDocument/2006/relationships/vmlDrawing" Target="../drawings/vmlDrawing15.vml"/><Relationship Id="rId6" Type="http://schemas.openxmlformats.org/officeDocument/2006/relationships/image" Target="../media/image52.png"/><Relationship Id="rId11" Type="http://schemas.openxmlformats.org/officeDocument/2006/relationships/image" Target="../media/image79.wmf"/><Relationship Id="rId5" Type="http://schemas.openxmlformats.org/officeDocument/2006/relationships/image" Target="../media/image51.png"/><Relationship Id="rId15" Type="http://schemas.openxmlformats.org/officeDocument/2006/relationships/image" Target="../media/image80.wmf"/><Relationship Id="rId10" Type="http://schemas.openxmlformats.org/officeDocument/2006/relationships/oleObject" Target="../embeddings/oleObject88.bin"/><Relationship Id="rId4" Type="http://schemas.openxmlformats.org/officeDocument/2006/relationships/notesSlide" Target="../notesSlides/notesSlide17.xml"/><Relationship Id="rId9" Type="http://schemas.openxmlformats.org/officeDocument/2006/relationships/image" Target="../media/image78.wmf"/><Relationship Id="rId14" Type="http://schemas.openxmlformats.org/officeDocument/2006/relationships/oleObject" Target="../embeddings/oleObject91.bin"/></Relationships>
</file>

<file path=ppt/slides/_rels/slide22.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88.png"/><Relationship Id="rId18" Type="http://schemas.openxmlformats.org/officeDocument/2006/relationships/oleObject" Target="../embeddings/oleObject97.bin"/><Relationship Id="rId3" Type="http://schemas.openxmlformats.org/officeDocument/2006/relationships/slideLayout" Target="../slideLayouts/slideLayout2.xml"/><Relationship Id="rId7" Type="http://schemas.openxmlformats.org/officeDocument/2006/relationships/oleObject" Target="../embeddings/oleObject94.bin"/><Relationship Id="rId12" Type="http://schemas.openxmlformats.org/officeDocument/2006/relationships/image" Target="../media/image87.png"/><Relationship Id="rId17" Type="http://schemas.openxmlformats.org/officeDocument/2006/relationships/image" Target="../media/image83.wmf"/><Relationship Id="rId2" Type="http://schemas.openxmlformats.org/officeDocument/2006/relationships/tags" Target="../tags/tag13.xml"/><Relationship Id="rId16" Type="http://schemas.openxmlformats.org/officeDocument/2006/relationships/oleObject" Target="../embeddings/oleObject96.bin"/><Relationship Id="rId1" Type="http://schemas.openxmlformats.org/officeDocument/2006/relationships/vmlDrawing" Target="../drawings/vmlDrawing16.vml"/><Relationship Id="rId6" Type="http://schemas.openxmlformats.org/officeDocument/2006/relationships/image" Target="../media/image34.wmf"/><Relationship Id="rId11" Type="http://schemas.openxmlformats.org/officeDocument/2006/relationships/image" Target="../media/image86.png"/><Relationship Id="rId5" Type="http://schemas.openxmlformats.org/officeDocument/2006/relationships/oleObject" Target="../embeddings/oleObject93.bin"/><Relationship Id="rId15" Type="http://schemas.openxmlformats.org/officeDocument/2006/relationships/image" Target="../media/image79.wmf"/><Relationship Id="rId10" Type="http://schemas.openxmlformats.org/officeDocument/2006/relationships/image" Target="../media/image85.png"/><Relationship Id="rId19" Type="http://schemas.openxmlformats.org/officeDocument/2006/relationships/oleObject" Target="../embeddings/oleObject98.bin"/><Relationship Id="rId4" Type="http://schemas.openxmlformats.org/officeDocument/2006/relationships/notesSlide" Target="../notesSlides/notesSlide18.xml"/><Relationship Id="rId9" Type="http://schemas.openxmlformats.org/officeDocument/2006/relationships/image" Target="../media/image84.png"/><Relationship Id="rId14" Type="http://schemas.openxmlformats.org/officeDocument/2006/relationships/oleObject" Target="../embeddings/oleObject95.bin"/></Relationships>
</file>

<file path=ppt/slides/_rels/slide2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image" Target="../media/image90.png"/><Relationship Id="rId18" Type="http://schemas.openxmlformats.org/officeDocument/2006/relationships/oleObject" Target="../embeddings/oleObject105.bin"/><Relationship Id="rId3" Type="http://schemas.openxmlformats.org/officeDocument/2006/relationships/slideLayout" Target="../slideLayouts/slideLayout2.xml"/><Relationship Id="rId21" Type="http://schemas.openxmlformats.org/officeDocument/2006/relationships/image" Target="../media/image89.wmf"/><Relationship Id="rId7" Type="http://schemas.openxmlformats.org/officeDocument/2006/relationships/oleObject" Target="../embeddings/oleObject100.bin"/><Relationship Id="rId12" Type="http://schemas.openxmlformats.org/officeDocument/2006/relationships/image" Target="../media/image31.wmf"/><Relationship Id="rId17" Type="http://schemas.openxmlformats.org/officeDocument/2006/relationships/image" Target="../media/image79.wmf"/><Relationship Id="rId2" Type="http://schemas.openxmlformats.org/officeDocument/2006/relationships/tags" Target="../tags/tag14.xml"/><Relationship Id="rId16" Type="http://schemas.openxmlformats.org/officeDocument/2006/relationships/oleObject" Target="../embeddings/oleObject104.bin"/><Relationship Id="rId20" Type="http://schemas.openxmlformats.org/officeDocument/2006/relationships/oleObject" Target="../embeddings/oleObject106.bin"/><Relationship Id="rId1" Type="http://schemas.openxmlformats.org/officeDocument/2006/relationships/vmlDrawing" Target="../drawings/vmlDrawing17.vml"/><Relationship Id="rId6" Type="http://schemas.openxmlformats.org/officeDocument/2006/relationships/image" Target="../media/image74.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image" Target="../media/image83.wmf"/><Relationship Id="rId23" Type="http://schemas.openxmlformats.org/officeDocument/2006/relationships/oleObject" Target="../embeddings/oleObject108.bin"/><Relationship Id="rId10" Type="http://schemas.openxmlformats.org/officeDocument/2006/relationships/image" Target="../media/image76.wmf"/><Relationship Id="rId19" Type="http://schemas.openxmlformats.org/officeDocument/2006/relationships/image" Target="../media/image91.png"/><Relationship Id="rId4" Type="http://schemas.openxmlformats.org/officeDocument/2006/relationships/notesSlide" Target="../notesSlides/notesSlide19.xml"/><Relationship Id="rId9" Type="http://schemas.openxmlformats.org/officeDocument/2006/relationships/oleObject" Target="../embeddings/oleObject101.bin"/><Relationship Id="rId14" Type="http://schemas.openxmlformats.org/officeDocument/2006/relationships/oleObject" Target="../embeddings/oleObject103.bin"/><Relationship Id="rId22" Type="http://schemas.openxmlformats.org/officeDocument/2006/relationships/oleObject" Target="../embeddings/oleObject107.bin"/></Relationships>
</file>

<file path=ppt/slides/_rels/slide24.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image" Target="../media/image90.png"/><Relationship Id="rId18" Type="http://schemas.openxmlformats.org/officeDocument/2006/relationships/image" Target="../media/image83.wmf"/><Relationship Id="rId3" Type="http://schemas.openxmlformats.org/officeDocument/2006/relationships/slideLayout" Target="../slideLayouts/slideLayout2.xml"/><Relationship Id="rId7" Type="http://schemas.openxmlformats.org/officeDocument/2006/relationships/oleObject" Target="../embeddings/oleObject110.bin"/><Relationship Id="rId12" Type="http://schemas.openxmlformats.org/officeDocument/2006/relationships/image" Target="../media/image31.wmf"/><Relationship Id="rId17" Type="http://schemas.openxmlformats.org/officeDocument/2006/relationships/oleObject" Target="../embeddings/oleObject114.bin"/><Relationship Id="rId2" Type="http://schemas.openxmlformats.org/officeDocument/2006/relationships/tags" Target="../tags/tag15.xml"/><Relationship Id="rId16" Type="http://schemas.openxmlformats.org/officeDocument/2006/relationships/image" Target="../media/image89.wmf"/><Relationship Id="rId20" Type="http://schemas.openxmlformats.org/officeDocument/2006/relationships/oleObject" Target="../embeddings/oleObject116.bin"/><Relationship Id="rId1" Type="http://schemas.openxmlformats.org/officeDocument/2006/relationships/vmlDrawing" Target="../drawings/vmlDrawing18.vml"/><Relationship Id="rId6" Type="http://schemas.openxmlformats.org/officeDocument/2006/relationships/image" Target="../media/image74.wmf"/><Relationship Id="rId11" Type="http://schemas.openxmlformats.org/officeDocument/2006/relationships/oleObject" Target="../embeddings/oleObject112.bin"/><Relationship Id="rId5" Type="http://schemas.openxmlformats.org/officeDocument/2006/relationships/oleObject" Target="../embeddings/oleObject109.bin"/><Relationship Id="rId15" Type="http://schemas.openxmlformats.org/officeDocument/2006/relationships/oleObject" Target="../embeddings/oleObject113.bin"/><Relationship Id="rId10" Type="http://schemas.openxmlformats.org/officeDocument/2006/relationships/image" Target="../media/image76.wmf"/><Relationship Id="rId19" Type="http://schemas.openxmlformats.org/officeDocument/2006/relationships/oleObject" Target="../embeddings/oleObject115.bin"/><Relationship Id="rId4" Type="http://schemas.openxmlformats.org/officeDocument/2006/relationships/notesSlide" Target="../notesSlides/notesSlide20.xml"/><Relationship Id="rId9" Type="http://schemas.openxmlformats.org/officeDocument/2006/relationships/oleObject" Target="../embeddings/oleObject111.bin"/><Relationship Id="rId1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92.png"/><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97.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7.xml"/><Relationship Id="rId7"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9.wmf"/><Relationship Id="rId5" Type="http://schemas.openxmlformats.org/officeDocument/2006/relationships/oleObject" Target="../embeddings/oleObject117.bin"/><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0.wmf"/><Relationship Id="rId3" Type="http://schemas.openxmlformats.org/officeDocument/2006/relationships/notesSlide" Target="../notesSlides/notesSlide5.xml"/><Relationship Id="rId7" Type="http://schemas.openxmlformats.org/officeDocument/2006/relationships/image" Target="../media/image17.wmf"/><Relationship Id="rId12" Type="http://schemas.openxmlformats.org/officeDocument/2006/relationships/oleObject" Target="../embeddings/oleObject7.bin"/><Relationship Id="rId2" Type="http://schemas.openxmlformats.org/officeDocument/2006/relationships/slideLayout" Target="../slideLayouts/slideLayout2.xml"/><Relationship Id="rId16" Type="http://schemas.openxmlformats.org/officeDocument/2006/relationships/image" Target="../media/image15.png"/><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8.wmf"/><Relationship Id="rId1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093470"/>
            <a:ext cx="3861435" cy="2387600"/>
          </a:xfrm>
          <a:prstGeom prst="rect">
            <a:avLst/>
          </a:prstGeom>
        </p:spPr>
        <p:txBody>
          <a:bodyPr>
            <a:normAutofit/>
          </a:bodyPr>
          <a:lstStyle/>
          <a:p>
            <a:pPr algn="l">
              <a:defRPr sz="4100">
                <a:solidFill>
                  <a:srgbClr val="C00000"/>
                </a:solidFill>
              </a:defRPr>
            </a:pPr>
            <a:r>
              <a:rPr lang="zh-CN" sz="3800" dirty="0">
                <a:ea typeface="宋体" panose="02010600030101010101" pitchFamily="2" charset="-122"/>
                <a:sym typeface="+mn-ea"/>
              </a:rPr>
              <a:t>循环神经网络与预测</a:t>
            </a:r>
            <a:br>
              <a:rPr lang="zh-CN" sz="3800" dirty="0">
                <a:ea typeface="宋体" panose="02010600030101010101" pitchFamily="2" charset="-122"/>
                <a:sym typeface="+mn-ea"/>
              </a:rPr>
            </a:br>
            <a:r>
              <a:rPr lang="en-US" altLang="zh-CN" sz="3800" dirty="0">
                <a:ea typeface="宋体" panose="02010600030101010101" pitchFamily="2" charset="-122"/>
                <a:sym typeface="+mn-ea"/>
              </a:rPr>
              <a:t>Lesson-10</a:t>
            </a:r>
            <a:endParaRPr lang="en-US"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20</a:t>
            </a:r>
            <a:r>
              <a:rPr dirty="0"/>
              <a:t>.</a:t>
            </a:r>
            <a:r>
              <a:rPr lang="en-US" altLang="zh-CN" dirty="0"/>
              <a:t>10</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en-US" dirty="0">
                <a:ea typeface="宋体" panose="02010600030101010101" pitchFamily="2" charset="-122"/>
              </a:rPr>
              <a:t>中的梯度</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331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的梯度消失与梯度爆炸</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w</a:t>
            </a:r>
            <a:r>
              <a:rPr lang="zh-CN" altLang="zh-CN" sz="1600" dirty="0">
                <a:ea typeface="宋体" panose="02010600030101010101" pitchFamily="2" charset="-122"/>
                <a:sym typeface="+mn-ea"/>
              </a:rPr>
              <a:t>的梯度（</a:t>
            </a:r>
            <a:r>
              <a:rPr lang="en-US" altLang="zh-CN" sz="1600" dirty="0">
                <a:ea typeface="宋体" panose="02010600030101010101" pitchFamily="2" charset="-122"/>
                <a:sym typeface="+mn-ea"/>
              </a:rPr>
              <a:t>T</a:t>
            </a:r>
            <a:r>
              <a:rPr lang="zh-CN" altLang="en-US" sz="1600" dirty="0">
                <a:ea typeface="宋体" panose="02010600030101010101" pitchFamily="2" charset="-122"/>
                <a:sym typeface="+mn-ea"/>
              </a:rPr>
              <a:t>时刻）：</a:t>
            </a: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因为</a:t>
            </a:r>
            <a:r>
              <a:rPr lang="en-US" altLang="zh-CN" sz="1600" dirty="0">
                <a:ea typeface="宋体" panose="02010600030101010101" pitchFamily="2" charset="-122"/>
                <a:sym typeface="+mn-ea"/>
              </a:rPr>
              <a:t>tanh’ &lt;= 1</a:t>
            </a:r>
            <a:r>
              <a:rPr lang="zh-CN" altLang="zh-CN" sz="1600" dirty="0">
                <a:ea typeface="宋体" panose="02010600030101010101" pitchFamily="2" charset="-122"/>
                <a:sym typeface="+mn-ea"/>
              </a:rPr>
              <a:t>，训练过程大部分情况下tanh的导数是小于1的</a:t>
            </a:r>
          </a:p>
          <a:p>
            <a:pPr marL="0" indent="0">
              <a:lnSpc>
                <a:spcPct val="150000"/>
              </a:lnSpc>
              <a:buNone/>
            </a:pPr>
            <a:r>
              <a:rPr lang="zh-CN" altLang="zh-CN" sz="1600" dirty="0">
                <a:ea typeface="宋体" panose="02010600030101010101" pitchFamily="2" charset="-122"/>
                <a:sym typeface="+mn-ea"/>
              </a:rPr>
              <a:t>如果</a:t>
            </a:r>
            <a:r>
              <a:rPr lang="en-US" altLang="zh-CN" sz="1600" dirty="0">
                <a:ea typeface="宋体" panose="02010600030101010101" pitchFamily="2" charset="-122"/>
                <a:sym typeface="+mn-ea"/>
              </a:rPr>
              <a:t>Ws</a:t>
            </a:r>
            <a:r>
              <a:rPr lang="zh-CN" altLang="zh-CN" sz="1600" dirty="0">
                <a:ea typeface="宋体" panose="02010600030101010101" pitchFamily="2" charset="-122"/>
                <a:sym typeface="+mn-ea"/>
              </a:rPr>
              <a:t>也在</a:t>
            </a:r>
            <a:r>
              <a:rPr lang="en-US" altLang="zh-CN" sz="1600" dirty="0">
                <a:ea typeface="宋体" panose="02010600030101010101" pitchFamily="2" charset="-122"/>
                <a:sym typeface="+mn-ea"/>
              </a:rPr>
              <a:t>[0,1]</a:t>
            </a:r>
            <a:r>
              <a:rPr lang="zh-CN" altLang="zh-CN" sz="1600" dirty="0">
                <a:ea typeface="宋体" panose="02010600030101010101" pitchFamily="2" charset="-122"/>
                <a:sym typeface="+mn-ea"/>
              </a:rPr>
              <a:t>之间，当</a:t>
            </a:r>
            <a:r>
              <a:rPr lang="en-US" altLang="zh-CN" sz="1600" dirty="0">
                <a:ea typeface="宋体" panose="02010600030101010101" pitchFamily="2" charset="-122"/>
                <a:sym typeface="+mn-ea"/>
              </a:rPr>
              <a:t>T</a:t>
            </a:r>
            <a:r>
              <a:rPr lang="zh-CN" altLang="zh-CN" sz="1600" dirty="0">
                <a:ea typeface="宋体" panose="02010600030101010101" pitchFamily="2" charset="-122"/>
                <a:sym typeface="+mn-ea"/>
              </a:rPr>
              <a:t>很大的时候，                        接近于</a:t>
            </a:r>
            <a:r>
              <a:rPr lang="en-US" altLang="zh-CN" sz="1600" dirty="0">
                <a:ea typeface="宋体" panose="02010600030101010101" pitchFamily="2" charset="-122"/>
                <a:sym typeface="+mn-ea"/>
              </a:rPr>
              <a:t>0 </a:t>
            </a:r>
          </a:p>
          <a:p>
            <a:pPr marL="0" indent="0">
              <a:lnSpc>
                <a:spcPct val="150000"/>
              </a:lnSpc>
              <a:buNone/>
            </a:pP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梯度消失</a:t>
            </a:r>
          </a:p>
          <a:p>
            <a:pPr marL="0" indent="0">
              <a:lnSpc>
                <a:spcPct val="150000"/>
              </a:lnSpc>
              <a:buNone/>
            </a:pPr>
            <a:r>
              <a:rPr lang="zh-CN" altLang="zh-CN" sz="1600" dirty="0">
                <a:ea typeface="宋体" panose="02010600030101010101" pitchFamily="2" charset="-122"/>
                <a:sym typeface="+mn-ea"/>
              </a:rPr>
              <a:t>当</a:t>
            </a:r>
            <a:r>
              <a:rPr lang="en-US" altLang="zh-CN" sz="1600" dirty="0">
                <a:ea typeface="宋体" panose="02010600030101010101" pitchFamily="2" charset="-122"/>
                <a:sym typeface="+mn-ea"/>
              </a:rPr>
              <a:t>Ws</a:t>
            </a:r>
            <a:r>
              <a:rPr lang="zh-CN" altLang="zh-CN" sz="1600" dirty="0">
                <a:ea typeface="宋体" panose="02010600030101010101" pitchFamily="2" charset="-122"/>
                <a:sym typeface="+mn-ea"/>
              </a:rPr>
              <a:t>很大时，可以导致                         ，当</a:t>
            </a:r>
            <a:r>
              <a:rPr lang="en-US" altLang="zh-CN" sz="1600" dirty="0">
                <a:ea typeface="宋体" panose="02010600030101010101" pitchFamily="2" charset="-122"/>
                <a:sym typeface="+mn-ea"/>
              </a:rPr>
              <a:t>T</a:t>
            </a:r>
            <a:r>
              <a:rPr lang="zh-CN" altLang="zh-CN" sz="1600" dirty="0">
                <a:ea typeface="宋体" panose="02010600030101010101" pitchFamily="2" charset="-122"/>
                <a:sym typeface="+mn-ea"/>
              </a:rPr>
              <a:t>很大时</a:t>
            </a:r>
          </a:p>
          <a:p>
            <a:pPr marL="0" indent="0">
              <a:lnSpc>
                <a:spcPct val="150000"/>
              </a:lnSpc>
              <a:buNone/>
            </a:pPr>
            <a:r>
              <a:rPr lang="zh-CN" altLang="zh-CN" sz="1600" dirty="0">
                <a:ea typeface="宋体" panose="02010600030101010101" pitchFamily="2" charset="-122"/>
                <a:sym typeface="+mn-ea"/>
              </a:rPr>
              <a:t>接近于无穷大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梯度爆炸</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graphicFrame>
        <p:nvGraphicFramePr>
          <p:cNvPr id="10" name="对象 -2147482616"/>
          <p:cNvGraphicFramePr>
            <a:graphicFrameLocks noChangeAspect="1"/>
          </p:cNvGraphicFramePr>
          <p:nvPr/>
        </p:nvGraphicFramePr>
        <p:xfrm>
          <a:off x="838200" y="2097091"/>
          <a:ext cx="4792980" cy="1019175"/>
        </p:xfrm>
        <a:graphic>
          <a:graphicData uri="http://schemas.openxmlformats.org/presentationml/2006/ole">
            <mc:AlternateContent xmlns:mc="http://schemas.openxmlformats.org/markup-compatibility/2006">
              <mc:Choice xmlns:v="urn:schemas-microsoft-com:vml" Requires="v">
                <p:oleObj spid="_x0000_s17429" r:id="rId4" imgW="2311400" imgH="482600" progId="Equation.KSEE3">
                  <p:embed/>
                </p:oleObj>
              </mc:Choice>
              <mc:Fallback>
                <p:oleObj r:id="rId4" imgW="2311400" imgH="482600" progId="Equation.KSEE3">
                  <p:embed/>
                  <p:pic>
                    <p:nvPicPr>
                      <p:cNvPr id="0" name="图片 3075"/>
                      <p:cNvPicPr/>
                      <p:nvPr/>
                    </p:nvPicPr>
                    <p:blipFill>
                      <a:blip r:embed="rId5"/>
                      <a:stretch>
                        <a:fillRect/>
                      </a:stretch>
                    </p:blipFill>
                    <p:spPr>
                      <a:xfrm>
                        <a:off x="838200" y="2097091"/>
                        <a:ext cx="4792980" cy="1019175"/>
                      </a:xfrm>
                      <a:prstGeom prst="rect">
                        <a:avLst/>
                      </a:prstGeom>
                      <a:noFill/>
                      <a:ln w="38100">
                        <a:noFill/>
                        <a:miter/>
                      </a:ln>
                    </p:spPr>
                  </p:pic>
                </p:oleObj>
              </mc:Fallback>
            </mc:AlternateContent>
          </a:graphicData>
        </a:graphic>
      </p:graphicFrame>
      <p:sp>
        <p:nvSpPr>
          <p:cNvPr id="12" name="Content Placeholder 2"/>
          <p:cNvSpPr txBox="1">
            <a:spLocks noGrp="1"/>
          </p:cNvSpPr>
          <p:nvPr/>
        </p:nvSpPr>
        <p:spPr>
          <a:xfrm>
            <a:off x="8610600" y="5662930"/>
            <a:ext cx="2634615" cy="4203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tanh</a:t>
            </a:r>
            <a:r>
              <a:rPr lang="zh-CN" altLang="zh-CN" sz="1600" dirty="0">
                <a:ea typeface="宋体" panose="02010600030101010101" pitchFamily="2" charset="-122"/>
                <a:sym typeface="+mn-ea"/>
              </a:rPr>
              <a:t>及其导数图像</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graphicFrame>
        <p:nvGraphicFramePr>
          <p:cNvPr id="18" name="对象 -2147482616"/>
          <p:cNvGraphicFramePr>
            <a:graphicFrameLocks noChangeAspect="1"/>
          </p:cNvGraphicFramePr>
          <p:nvPr/>
        </p:nvGraphicFramePr>
        <p:xfrm>
          <a:off x="837883" y="3047368"/>
          <a:ext cx="3054985" cy="938530"/>
        </p:xfrm>
        <a:graphic>
          <a:graphicData uri="http://schemas.openxmlformats.org/presentationml/2006/ole">
            <mc:AlternateContent xmlns:mc="http://schemas.openxmlformats.org/markup-compatibility/2006">
              <mc:Choice xmlns:v="urn:schemas-microsoft-com:vml" Requires="v">
                <p:oleObj spid="_x0000_s17430" r:id="rId6" imgW="1473200" imgH="444500" progId="Equation.KSEE3">
                  <p:embed/>
                </p:oleObj>
              </mc:Choice>
              <mc:Fallback>
                <p:oleObj r:id="rId6" imgW="1473200" imgH="444500" progId="Equation.KSEE3">
                  <p:embed/>
                  <p:pic>
                    <p:nvPicPr>
                      <p:cNvPr id="0" name="图片 3075"/>
                      <p:cNvPicPr/>
                      <p:nvPr/>
                    </p:nvPicPr>
                    <p:blipFill>
                      <a:blip r:embed="rId7"/>
                      <a:stretch>
                        <a:fillRect/>
                      </a:stretch>
                    </p:blipFill>
                    <p:spPr>
                      <a:xfrm>
                        <a:off x="837883" y="3047368"/>
                        <a:ext cx="3054985" cy="938530"/>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8"/>
          <a:stretch>
            <a:fillRect/>
          </a:stretch>
        </p:blipFill>
        <p:spPr>
          <a:xfrm>
            <a:off x="6694170" y="1543050"/>
            <a:ext cx="5184140" cy="4020185"/>
          </a:xfrm>
          <a:prstGeom prst="rect">
            <a:avLst/>
          </a:prstGeom>
        </p:spPr>
      </p:pic>
      <p:graphicFrame>
        <p:nvGraphicFramePr>
          <p:cNvPr id="3" name="对象 -2147482616"/>
          <p:cNvGraphicFramePr>
            <a:graphicFrameLocks noChangeAspect="1"/>
          </p:cNvGraphicFramePr>
          <p:nvPr/>
        </p:nvGraphicFramePr>
        <p:xfrm>
          <a:off x="4210685" y="4575810"/>
          <a:ext cx="1135380" cy="655320"/>
        </p:xfrm>
        <a:graphic>
          <a:graphicData uri="http://schemas.openxmlformats.org/presentationml/2006/ole">
            <mc:AlternateContent xmlns:mc="http://schemas.openxmlformats.org/markup-compatibility/2006">
              <mc:Choice xmlns:v="urn:schemas-microsoft-com:vml" Requires="v">
                <p:oleObj spid="_x0000_s17431" r:id="rId9" imgW="762000" imgH="431800" progId="Equation.KSEE3">
                  <p:embed/>
                </p:oleObj>
              </mc:Choice>
              <mc:Fallback>
                <p:oleObj r:id="rId9" imgW="762000" imgH="431800" progId="Equation.KSEE3">
                  <p:embed/>
                  <p:pic>
                    <p:nvPicPr>
                      <p:cNvPr id="0" name="图片 3075"/>
                      <p:cNvPicPr/>
                      <p:nvPr/>
                    </p:nvPicPr>
                    <p:blipFill>
                      <a:blip r:embed="rId10"/>
                      <a:stretch>
                        <a:fillRect/>
                      </a:stretch>
                    </p:blipFill>
                    <p:spPr>
                      <a:xfrm>
                        <a:off x="4210685" y="4575810"/>
                        <a:ext cx="1135380" cy="65532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2776538" y="5767388"/>
          <a:ext cx="1097915" cy="366395"/>
        </p:xfrm>
        <a:graphic>
          <a:graphicData uri="http://schemas.openxmlformats.org/presentationml/2006/ole">
            <mc:AlternateContent xmlns:mc="http://schemas.openxmlformats.org/markup-compatibility/2006">
              <mc:Choice xmlns:v="urn:schemas-microsoft-com:vml" Requires="v">
                <p:oleObj spid="_x0000_s17432" r:id="rId11" imgW="736600" imgH="241300" progId="Equation.KSEE3">
                  <p:embed/>
                </p:oleObj>
              </mc:Choice>
              <mc:Fallback>
                <p:oleObj r:id="rId11" imgW="736600" imgH="241300" progId="Equation.KSEE3">
                  <p:embed/>
                  <p:pic>
                    <p:nvPicPr>
                      <p:cNvPr id="0" name="图片 3075"/>
                      <p:cNvPicPr/>
                      <p:nvPr/>
                    </p:nvPicPr>
                    <p:blipFill>
                      <a:blip r:embed="rId12"/>
                      <a:stretch>
                        <a:fillRect/>
                      </a:stretch>
                    </p:blipFill>
                    <p:spPr>
                      <a:xfrm>
                        <a:off x="2776538" y="5767388"/>
                        <a:ext cx="1097915" cy="366395"/>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4990465" y="5622925"/>
          <a:ext cx="1135380" cy="655320"/>
        </p:xfrm>
        <a:graphic>
          <a:graphicData uri="http://schemas.openxmlformats.org/presentationml/2006/ole">
            <mc:AlternateContent xmlns:mc="http://schemas.openxmlformats.org/markup-compatibility/2006">
              <mc:Choice xmlns:v="urn:schemas-microsoft-com:vml" Requires="v">
                <p:oleObj spid="_x0000_s17433" r:id="rId13" imgW="762000" imgH="431800" progId="Equation.KSEE3">
                  <p:embed/>
                </p:oleObj>
              </mc:Choice>
              <mc:Fallback>
                <p:oleObj r:id="rId13" imgW="762000" imgH="431800" progId="Equation.KSEE3">
                  <p:embed/>
                  <p:pic>
                    <p:nvPicPr>
                      <p:cNvPr id="0" name="图片 3075"/>
                      <p:cNvPicPr/>
                      <p:nvPr/>
                    </p:nvPicPr>
                    <p:blipFill>
                      <a:blip r:embed="rId14"/>
                      <a:stretch>
                        <a:fillRect/>
                      </a:stretch>
                    </p:blipFill>
                    <p:spPr>
                      <a:xfrm>
                        <a:off x="4990465" y="5622925"/>
                        <a:ext cx="1135380" cy="655320"/>
                      </a:xfrm>
                      <a:prstGeom prst="rect">
                        <a:avLst/>
                      </a:prstGeom>
                      <a:noFill/>
                      <a:ln w="38100">
                        <a:noFill/>
                        <a:miter/>
                      </a:ln>
                    </p:spPr>
                  </p:pic>
                </p:oleObj>
              </mc:Fallback>
            </mc:AlternateContent>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RNN</a:t>
            </a:r>
            <a:r>
              <a:rPr lang="zh-CN" altLang="en-US" dirty="0">
                <a:ea typeface="宋体" panose="02010600030101010101" pitchFamily="2" charset="-122"/>
                <a:sym typeface="+mn-ea"/>
              </a:rPr>
              <a:t>中的梯度</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中的反向传播</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对于深度学习模型，在train参数的时候，</a:t>
            </a:r>
            <a:r>
              <a:rPr lang="zh-CN" sz="1600" dirty="0">
                <a:ea typeface="宋体" panose="02010600030101010101" pitchFamily="2" charset="-122"/>
                <a:sym typeface="+mn-ea"/>
              </a:rPr>
              <a:t>可以</a:t>
            </a:r>
            <a:r>
              <a:rPr sz="1600" dirty="0">
                <a:ea typeface="宋体" panose="02010600030101010101" pitchFamily="2" charset="-122"/>
                <a:sym typeface="+mn-ea"/>
              </a:rPr>
              <a:t>采用</a:t>
            </a:r>
            <a:r>
              <a:rPr lang="en-US" sz="1600" dirty="0">
                <a:ea typeface="宋体" panose="02010600030101010101" pitchFamily="2" charset="-122"/>
                <a:sym typeface="+mn-ea"/>
              </a:rPr>
              <a:t>SGD</a:t>
            </a:r>
            <a:r>
              <a:rPr lang="zh-CN" altLang="en-US" sz="1600" dirty="0">
                <a:ea typeface="宋体" panose="02010600030101010101" pitchFamily="2" charset="-122"/>
                <a:sym typeface="+mn-ea"/>
              </a:rPr>
              <a:t>（</a:t>
            </a:r>
            <a:r>
              <a:rPr sz="1600" dirty="0">
                <a:ea typeface="宋体" panose="02010600030101010101" pitchFamily="2" charset="-122"/>
                <a:sym typeface="+mn-ea"/>
              </a:rPr>
              <a:t>随机梯度下降）</a:t>
            </a:r>
            <a:r>
              <a:rPr lang="zh-CN" sz="1600" dirty="0">
                <a:ea typeface="宋体" panose="02010600030101010101" pitchFamily="2" charset="-122"/>
                <a:sym typeface="+mn-ea"/>
              </a:rPr>
              <a:t>，这样</a:t>
            </a:r>
            <a:r>
              <a:rPr sz="1600" dirty="0">
                <a:ea typeface="宋体" panose="02010600030101010101" pitchFamily="2" charset="-122"/>
                <a:sym typeface="+mn-ea"/>
              </a:rPr>
              <a:t>在每个迭代周期，都需要计算梯度，然后更新参数</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其中</a:t>
            </a:r>
            <a:r>
              <a:rPr lang="en-US" altLang="zh-CN" sz="1600" dirty="0">
                <a:ea typeface="宋体" panose="02010600030101010101" pitchFamily="2" charset="-122"/>
                <a:sym typeface="+mn-ea"/>
              </a:rPr>
              <a:t>r</a:t>
            </a:r>
            <a:r>
              <a:rPr lang="zh-CN" sz="1600" dirty="0">
                <a:ea typeface="宋体" panose="02010600030101010101" pitchFamily="2" charset="-122"/>
                <a:sym typeface="+mn-ea"/>
              </a:rPr>
              <a:t>为学习率，                       代表损失函数在                   位置的偏导，即梯度</a:t>
            </a:r>
          </a:p>
          <a:p>
            <a:pPr>
              <a:lnSpc>
                <a:spcPct val="150000"/>
              </a:lnSpc>
            </a:pPr>
            <a:r>
              <a:rPr sz="1600" dirty="0">
                <a:ea typeface="宋体" panose="02010600030101010101" pitchFamily="2" charset="-122"/>
                <a:sym typeface="+mn-ea"/>
              </a:rPr>
              <a:t>梯度消失，RNN模型在某些                   的取值上，梯度</a:t>
            </a:r>
            <a:r>
              <a:rPr lang="zh-CN" sz="1600" dirty="0">
                <a:ea typeface="宋体" panose="02010600030101010101" pitchFamily="2" charset="-122"/>
                <a:sym typeface="+mn-ea"/>
              </a:rPr>
              <a:t>很</a:t>
            </a:r>
            <a:r>
              <a:rPr sz="1600" dirty="0">
                <a:ea typeface="宋体" panose="02010600030101010101" pitchFamily="2" charset="-122"/>
                <a:sym typeface="+mn-ea"/>
              </a:rPr>
              <a:t>小（几乎为0）</a:t>
            </a:r>
          </a:p>
          <a:p>
            <a:pPr>
              <a:lnSpc>
                <a:spcPct val="150000"/>
              </a:lnSpc>
            </a:pPr>
            <a:r>
              <a:rPr sz="1600" dirty="0">
                <a:ea typeface="宋体" panose="02010600030101010101" pitchFamily="2" charset="-122"/>
                <a:sym typeface="+mn-ea"/>
              </a:rPr>
              <a:t>梯度爆炸，RNN在某些                    的取值上，梯度</a:t>
            </a:r>
            <a:r>
              <a:rPr lang="zh-CN" sz="1600" dirty="0">
                <a:ea typeface="宋体" panose="02010600030101010101" pitchFamily="2" charset="-122"/>
                <a:sym typeface="+mn-ea"/>
              </a:rPr>
              <a:t>很</a:t>
            </a:r>
            <a:r>
              <a:rPr sz="1600" dirty="0">
                <a:ea typeface="宋体" panose="02010600030101010101" pitchFamily="2" charset="-122"/>
                <a:sym typeface="+mn-ea"/>
              </a:rPr>
              <a:t>大</a:t>
            </a:r>
          </a:p>
          <a:p>
            <a:pPr>
              <a:lnSpc>
                <a:spcPct val="150000"/>
              </a:lnSpc>
            </a:pPr>
            <a:r>
              <a:rPr lang="zh-CN" sz="1600" dirty="0">
                <a:ea typeface="宋体" panose="02010600030101010101" pitchFamily="2" charset="-122"/>
                <a:sym typeface="+mn-ea"/>
              </a:rPr>
              <a:t>所以</a:t>
            </a:r>
            <a:r>
              <a:rPr sz="1600" dirty="0">
                <a:ea typeface="宋体" panose="02010600030101010101" pitchFamily="2" charset="-122"/>
                <a:sym typeface="+mn-ea"/>
              </a:rPr>
              <a:t>RNN</a:t>
            </a:r>
            <a:r>
              <a:rPr lang="zh-CN" sz="1600" dirty="0">
                <a:ea typeface="宋体" panose="02010600030101010101" pitchFamily="2" charset="-122"/>
                <a:sym typeface="+mn-ea"/>
              </a:rPr>
              <a:t>循环</a:t>
            </a:r>
            <a:r>
              <a:rPr sz="1600" dirty="0">
                <a:ea typeface="宋体" panose="02010600030101010101" pitchFamily="2" charset="-122"/>
                <a:sym typeface="+mn-ea"/>
              </a:rPr>
              <a:t>很深的</a:t>
            </a:r>
            <a:r>
              <a:rPr lang="zh-CN" sz="1600" dirty="0">
                <a:ea typeface="宋体" panose="02010600030101010101" pitchFamily="2" charset="-122"/>
                <a:sym typeface="+mn-ea"/>
              </a:rPr>
              <a:t>时候</a:t>
            </a:r>
            <a:r>
              <a:rPr sz="1600" dirty="0">
                <a:ea typeface="宋体" panose="02010600030101010101" pitchFamily="2" charset="-122"/>
                <a:sym typeface="+mn-ea"/>
              </a:rPr>
              <a:t>，</a:t>
            </a:r>
            <a:r>
              <a:rPr lang="zh-CN" sz="1600" dirty="0">
                <a:ea typeface="宋体" panose="02010600030101010101" pitchFamily="2" charset="-122"/>
                <a:sym typeface="+mn-ea"/>
              </a:rPr>
              <a:t>可能</a:t>
            </a:r>
            <a:r>
              <a:rPr sz="1600" dirty="0">
                <a:ea typeface="宋体" panose="02010600030101010101" pitchFamily="2" charset="-122"/>
                <a:sym typeface="+mn-ea"/>
              </a:rPr>
              <a:t>产生梯度消失和梯度爆炸</a:t>
            </a:r>
          </a:p>
          <a:p>
            <a:pPr>
              <a:lnSpc>
                <a:spcPct val="150000"/>
              </a:lnSpc>
            </a:pPr>
            <a:endParaRPr lang="zh-CN"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7014845" y="2485390"/>
            <a:ext cx="4558030" cy="2597785"/>
          </a:xfrm>
          <a:prstGeom prst="rect">
            <a:avLst/>
          </a:prstGeom>
        </p:spPr>
      </p:pic>
      <p:sp>
        <p:nvSpPr>
          <p:cNvPr id="4" name="Content Placeholder 2"/>
          <p:cNvSpPr txBox="1">
            <a:spLocks noGrp="1"/>
          </p:cNvSpPr>
          <p:nvPr/>
        </p:nvSpPr>
        <p:spPr>
          <a:xfrm>
            <a:off x="8695055" y="5337810"/>
            <a:ext cx="3001645" cy="5676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按时间线展开</a:t>
            </a:r>
          </a:p>
        </p:txBody>
      </p:sp>
      <p:graphicFrame>
        <p:nvGraphicFramePr>
          <p:cNvPr id="6" name="对象 -2147482616"/>
          <p:cNvGraphicFramePr>
            <a:graphicFrameLocks noChangeAspect="1"/>
          </p:cNvGraphicFramePr>
          <p:nvPr/>
        </p:nvGraphicFramePr>
        <p:xfrm>
          <a:off x="1198245" y="3169287"/>
          <a:ext cx="3761740" cy="829310"/>
        </p:xfrm>
        <a:graphic>
          <a:graphicData uri="http://schemas.openxmlformats.org/presentationml/2006/ole">
            <mc:AlternateContent xmlns:mc="http://schemas.openxmlformats.org/markup-compatibility/2006">
              <mc:Choice xmlns:v="urn:schemas-microsoft-com:vml" Requires="v">
                <p:oleObj spid="_x0000_s18453" r:id="rId5" imgW="1816100" imgH="393700" progId="Equation.KSEE3">
                  <p:embed/>
                </p:oleObj>
              </mc:Choice>
              <mc:Fallback>
                <p:oleObj r:id="rId5" imgW="1816100" imgH="393700" progId="Equation.KSEE3">
                  <p:embed/>
                  <p:pic>
                    <p:nvPicPr>
                      <p:cNvPr id="0" name="图片 3075"/>
                      <p:cNvPicPr/>
                      <p:nvPr/>
                    </p:nvPicPr>
                    <p:blipFill>
                      <a:blip r:embed="rId6"/>
                      <a:stretch>
                        <a:fillRect/>
                      </a:stretch>
                    </p:blipFill>
                    <p:spPr>
                      <a:xfrm>
                        <a:off x="1198245" y="3169287"/>
                        <a:ext cx="3761740" cy="829310"/>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2133283" y="4062730"/>
          <a:ext cx="1050290" cy="624205"/>
        </p:xfrm>
        <a:graphic>
          <a:graphicData uri="http://schemas.openxmlformats.org/presentationml/2006/ole">
            <mc:AlternateContent xmlns:mc="http://schemas.openxmlformats.org/markup-compatibility/2006">
              <mc:Choice xmlns:v="urn:schemas-microsoft-com:vml" Requires="v">
                <p:oleObj spid="_x0000_s18454" r:id="rId7" imgW="673100" imgH="393700" progId="Equation.KSEE3">
                  <p:embed/>
                </p:oleObj>
              </mc:Choice>
              <mc:Fallback>
                <p:oleObj r:id="rId7" imgW="673100" imgH="393700" progId="Equation.KSEE3">
                  <p:embed/>
                  <p:pic>
                    <p:nvPicPr>
                      <p:cNvPr id="0" name="图片 3075"/>
                      <p:cNvPicPr/>
                      <p:nvPr/>
                    </p:nvPicPr>
                    <p:blipFill>
                      <a:blip r:embed="rId8"/>
                      <a:stretch>
                        <a:fillRect/>
                      </a:stretch>
                    </p:blipFill>
                    <p:spPr>
                      <a:xfrm>
                        <a:off x="2133283" y="4062730"/>
                        <a:ext cx="1050290" cy="62420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4612640" y="4133534"/>
          <a:ext cx="895350" cy="481965"/>
        </p:xfrm>
        <a:graphic>
          <a:graphicData uri="http://schemas.openxmlformats.org/presentationml/2006/ole">
            <mc:AlternateContent xmlns:mc="http://schemas.openxmlformats.org/markup-compatibility/2006">
              <mc:Choice xmlns:v="urn:schemas-microsoft-com:vml" Requires="v">
                <p:oleObj spid="_x0000_s18455" r:id="rId9" imgW="431800" imgH="228600" progId="Equation.KSEE3">
                  <p:embed/>
                </p:oleObj>
              </mc:Choice>
              <mc:Fallback>
                <p:oleObj r:id="rId9" imgW="431800" imgH="228600" progId="Equation.KSEE3">
                  <p:embed/>
                  <p:pic>
                    <p:nvPicPr>
                      <p:cNvPr id="0" name="图片 3075"/>
                      <p:cNvPicPr/>
                      <p:nvPr/>
                    </p:nvPicPr>
                    <p:blipFill>
                      <a:blip r:embed="rId10"/>
                      <a:stretch>
                        <a:fillRect/>
                      </a:stretch>
                    </p:blipFill>
                    <p:spPr>
                      <a:xfrm>
                        <a:off x="4612640" y="4133534"/>
                        <a:ext cx="895350" cy="481965"/>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3256280" y="5012374"/>
          <a:ext cx="895350" cy="481965"/>
        </p:xfrm>
        <a:graphic>
          <a:graphicData uri="http://schemas.openxmlformats.org/presentationml/2006/ole">
            <mc:AlternateContent xmlns:mc="http://schemas.openxmlformats.org/markup-compatibility/2006">
              <mc:Choice xmlns:v="urn:schemas-microsoft-com:vml" Requires="v">
                <p:oleObj spid="_x0000_s18456" r:id="rId11" imgW="431800" imgH="228600" progId="Equation.KSEE3">
                  <p:embed/>
                </p:oleObj>
              </mc:Choice>
              <mc:Fallback>
                <p:oleObj r:id="rId11" imgW="431800" imgH="228600" progId="Equation.KSEE3">
                  <p:embed/>
                  <p:pic>
                    <p:nvPicPr>
                      <p:cNvPr id="0" name="图片 3075"/>
                      <p:cNvPicPr/>
                      <p:nvPr/>
                    </p:nvPicPr>
                    <p:blipFill>
                      <a:blip r:embed="rId10"/>
                      <a:stretch>
                        <a:fillRect/>
                      </a:stretch>
                    </p:blipFill>
                    <p:spPr>
                      <a:xfrm>
                        <a:off x="3256280" y="5012374"/>
                        <a:ext cx="895350" cy="48196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2859405" y="5876609"/>
          <a:ext cx="895350" cy="481965"/>
        </p:xfrm>
        <a:graphic>
          <a:graphicData uri="http://schemas.openxmlformats.org/presentationml/2006/ole">
            <mc:AlternateContent xmlns:mc="http://schemas.openxmlformats.org/markup-compatibility/2006">
              <mc:Choice xmlns:v="urn:schemas-microsoft-com:vml" Requires="v">
                <p:oleObj spid="_x0000_s18457" r:id="rId12" imgW="431800" imgH="228600" progId="Equation.KSEE3">
                  <p:embed/>
                </p:oleObj>
              </mc:Choice>
              <mc:Fallback>
                <p:oleObj r:id="rId12" imgW="431800" imgH="228600" progId="Equation.KSEE3">
                  <p:embed/>
                  <p:pic>
                    <p:nvPicPr>
                      <p:cNvPr id="0" name="图片 3075"/>
                      <p:cNvPicPr/>
                      <p:nvPr/>
                    </p:nvPicPr>
                    <p:blipFill>
                      <a:blip r:embed="rId10"/>
                      <a:stretch>
                        <a:fillRect/>
                      </a:stretch>
                    </p:blipFill>
                    <p:spPr>
                      <a:xfrm>
                        <a:off x="2859405" y="5876609"/>
                        <a:ext cx="895350" cy="481965"/>
                      </a:xfrm>
                      <a:prstGeom prst="rect">
                        <a:avLst/>
                      </a:prstGeom>
                      <a:noFill/>
                      <a:ln w="38100">
                        <a:noFill/>
                        <a:miter/>
                      </a:ln>
                    </p:spPr>
                  </p:pic>
                </p:oleObj>
              </mc:Fallback>
            </mc:AlternateContent>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LSTM</a:t>
            </a:r>
            <a:r>
              <a:rPr lang="zh-CN" sz="1600" dirty="0">
                <a:ea typeface="宋体" panose="02010600030101010101" pitchFamily="2" charset="-122"/>
                <a:sym typeface="+mn-ea"/>
              </a:rPr>
              <a:t>，Long Short-Term Memory，长短记忆网络</a:t>
            </a:r>
          </a:p>
          <a:p>
            <a:pPr>
              <a:lnSpc>
                <a:spcPct val="150000"/>
              </a:lnSpc>
            </a:pPr>
            <a:r>
              <a:rPr sz="1600" dirty="0">
                <a:ea typeface="宋体" panose="02010600030101010101" pitchFamily="2" charset="-122"/>
                <a:sym typeface="+mn-ea"/>
              </a:rPr>
              <a:t>LSTM是RNN的升级版本</a:t>
            </a:r>
            <a:r>
              <a:rPr lang="zh-CN" sz="1600" dirty="0">
                <a:ea typeface="宋体" panose="02010600030101010101" pitchFamily="2" charset="-122"/>
                <a:sym typeface="+mn-ea"/>
              </a:rPr>
              <a:t>，</a:t>
            </a:r>
            <a:r>
              <a:rPr sz="1600" dirty="0">
                <a:ea typeface="宋体" panose="02010600030101010101" pitchFamily="2" charset="-122"/>
                <a:sym typeface="+mn-ea"/>
              </a:rPr>
              <a:t>可以避免常规RNN的梯度消失，在工业界</a:t>
            </a:r>
            <a:r>
              <a:rPr lang="zh-CN" sz="1600" dirty="0">
                <a:ea typeface="宋体" panose="02010600030101010101" pitchFamily="2" charset="-122"/>
                <a:sym typeface="+mn-ea"/>
              </a:rPr>
              <a:t>有</a:t>
            </a:r>
            <a:r>
              <a:rPr sz="1600" dirty="0">
                <a:ea typeface="宋体" panose="02010600030101010101" pitchFamily="2" charset="-122"/>
                <a:sym typeface="+mn-ea"/>
              </a:rPr>
              <a:t>广泛应用</a:t>
            </a:r>
          </a:p>
          <a:p>
            <a:pPr>
              <a:lnSpc>
                <a:spcPct val="150000"/>
              </a:lnSpc>
            </a:pPr>
            <a:r>
              <a:rPr sz="1600" dirty="0">
                <a:ea typeface="宋体" panose="02010600030101010101" pitchFamily="2" charset="-122"/>
                <a:sym typeface="+mn-ea"/>
              </a:rPr>
              <a:t>引入了三个门函数：输入门</a:t>
            </a:r>
            <a:r>
              <a:rPr lang="zh-CN" sz="1600" dirty="0">
                <a:ea typeface="宋体" panose="02010600030101010101" pitchFamily="2" charset="-122"/>
                <a:sym typeface="+mn-ea"/>
              </a:rPr>
              <a:t>（</a:t>
            </a:r>
            <a:r>
              <a:rPr lang="en-US" altLang="zh-CN" sz="1600" dirty="0">
                <a:ea typeface="宋体" panose="02010600030101010101" pitchFamily="2" charset="-122"/>
                <a:sym typeface="+mn-ea"/>
              </a:rPr>
              <a:t>Input Gate</a:t>
            </a:r>
            <a:r>
              <a:rPr lang="zh-CN" altLang="zh-CN" sz="1600" dirty="0">
                <a:ea typeface="宋体" panose="02010600030101010101" pitchFamily="2" charset="-122"/>
                <a:sym typeface="+mn-ea"/>
              </a:rPr>
              <a:t>）</a:t>
            </a:r>
            <a:r>
              <a:rPr sz="1600" dirty="0">
                <a:ea typeface="宋体" panose="02010600030101010101" pitchFamily="2" charset="-122"/>
                <a:sym typeface="+mn-ea"/>
              </a:rPr>
              <a:t>、遗忘门</a:t>
            </a:r>
            <a:r>
              <a:rPr lang="zh-CN" sz="1600" dirty="0">
                <a:ea typeface="宋体" panose="02010600030101010101" pitchFamily="2" charset="-122"/>
                <a:sym typeface="+mn-ea"/>
              </a:rPr>
              <a:t>（</a:t>
            </a:r>
            <a:r>
              <a:rPr lang="en-US" altLang="zh-CN" sz="1600" dirty="0">
                <a:ea typeface="宋体" panose="02010600030101010101" pitchFamily="2" charset="-122"/>
                <a:sym typeface="+mn-ea"/>
              </a:rPr>
              <a:t>Forget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Gate</a:t>
            </a:r>
            <a:r>
              <a:rPr lang="zh-CN" altLang="en-US" sz="1600" dirty="0">
                <a:ea typeface="宋体" panose="02010600030101010101" pitchFamily="2" charset="-122"/>
                <a:sym typeface="+mn-ea"/>
              </a:rPr>
              <a:t>）</a:t>
            </a:r>
            <a:r>
              <a:rPr sz="1600" dirty="0">
                <a:ea typeface="宋体" panose="02010600030101010101" pitchFamily="2" charset="-122"/>
                <a:sym typeface="+mn-ea"/>
              </a:rPr>
              <a:t>和输出门</a:t>
            </a:r>
            <a:r>
              <a:rPr lang="zh-CN" sz="1600" dirty="0">
                <a:ea typeface="宋体" panose="02010600030101010101" pitchFamily="2" charset="-122"/>
                <a:sym typeface="+mn-ea"/>
              </a:rPr>
              <a:t>（</a:t>
            </a:r>
            <a:r>
              <a:rPr lang="en-US" altLang="zh-CN" sz="1600" dirty="0">
                <a:ea typeface="宋体" panose="02010600030101010101" pitchFamily="2" charset="-122"/>
                <a:sym typeface="+mn-ea"/>
              </a:rPr>
              <a:t>Output Gate</a:t>
            </a:r>
            <a:r>
              <a:rPr lang="zh-CN" altLang="en-US" sz="1600" dirty="0">
                <a:ea typeface="宋体" panose="02010600030101010101" pitchFamily="2" charset="-122"/>
                <a:sym typeface="+mn-ea"/>
              </a:rPr>
              <a:t>）</a:t>
            </a:r>
            <a:r>
              <a:rPr sz="1600" dirty="0">
                <a:ea typeface="宋体" panose="02010600030101010101" pitchFamily="2" charset="-122"/>
                <a:sym typeface="+mn-ea"/>
              </a:rPr>
              <a:t>来控制输入值、记忆值和输出值</a:t>
            </a:r>
          </a:p>
          <a:p>
            <a:pPr>
              <a:lnSpc>
                <a:spcPct val="150000"/>
              </a:lnSpc>
            </a:pPr>
            <a:r>
              <a:rPr sz="1600" dirty="0">
                <a:ea typeface="宋体" panose="02010600030101010101" pitchFamily="2" charset="-122"/>
                <a:sym typeface="+mn-ea"/>
              </a:rPr>
              <a:t>输入门决定了当前时刻网络的状态有多少信息需要保存到内部状态中，遗忘门决定了过去的状态信息有多少需要丢弃 </a:t>
            </a:r>
            <a:r>
              <a:rPr lang="en-US" sz="1600" dirty="0">
                <a:ea typeface="宋体" panose="02010600030101010101" pitchFamily="2" charset="-122"/>
                <a:sym typeface="+mn-ea"/>
              </a:rPr>
              <a:t>=&gt; </a:t>
            </a:r>
            <a:r>
              <a:rPr sz="1600" dirty="0">
                <a:ea typeface="宋体" panose="02010600030101010101" pitchFamily="2" charset="-122"/>
                <a:sym typeface="+mn-ea"/>
              </a:rPr>
              <a:t>输入门和遗忘门是LSTM能够记忆长期</a:t>
            </a:r>
            <a:r>
              <a:rPr lang="zh-CN" sz="1600" dirty="0">
                <a:ea typeface="宋体" panose="02010600030101010101" pitchFamily="2" charset="-122"/>
                <a:sym typeface="+mn-ea"/>
              </a:rPr>
              <a:t>依赖</a:t>
            </a:r>
            <a:r>
              <a:rPr sz="1600" dirty="0">
                <a:ea typeface="宋体" panose="02010600030101010101" pitchFamily="2" charset="-122"/>
                <a:sym typeface="+mn-ea"/>
              </a:rPr>
              <a:t>的关键</a:t>
            </a:r>
          </a:p>
          <a:p>
            <a:pPr>
              <a:lnSpc>
                <a:spcPct val="150000"/>
              </a:lnSpc>
            </a:pPr>
            <a:r>
              <a:rPr sz="1600" dirty="0">
                <a:ea typeface="宋体" panose="02010600030101010101" pitchFamily="2" charset="-122"/>
                <a:sym typeface="+mn-ea"/>
              </a:rPr>
              <a:t>输出门决定当前时刻的内部状态有多少信息需要输出给外部状态。</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6111240" y="1779905"/>
            <a:ext cx="5976620" cy="3001645"/>
          </a:xfrm>
          <a:prstGeom prst="rect">
            <a:avLst/>
          </a:prstGeom>
        </p:spPr>
      </p:pic>
      <p:sp>
        <p:nvSpPr>
          <p:cNvPr id="16" name="矩形 15"/>
          <p:cNvSpPr/>
          <p:nvPr/>
        </p:nvSpPr>
        <p:spPr>
          <a:xfrm>
            <a:off x="6903085" y="2596515"/>
            <a:ext cx="3692525" cy="77089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文本框 16"/>
          <p:cNvSpPr txBox="1"/>
          <p:nvPr/>
        </p:nvSpPr>
        <p:spPr>
          <a:xfrm>
            <a:off x="6755765" y="4829175"/>
            <a:ext cx="4929505"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18" name="对象 -2147482616"/>
          <p:cNvGraphicFramePr>
            <a:graphicFrameLocks noChangeAspect="1"/>
          </p:cNvGraphicFramePr>
          <p:nvPr/>
        </p:nvGraphicFramePr>
        <p:xfrm>
          <a:off x="6745923" y="5285424"/>
          <a:ext cx="367030" cy="313055"/>
        </p:xfrm>
        <a:graphic>
          <a:graphicData uri="http://schemas.openxmlformats.org/presentationml/2006/ole">
            <mc:AlternateContent xmlns:mc="http://schemas.openxmlformats.org/markup-compatibility/2006">
              <mc:Choice xmlns:v="urn:schemas-microsoft-com:vml" Requires="v">
                <p:oleObj spid="_x0000_s19481" r:id="rId6" imgW="241300" imgH="203200" progId="Equation.KSEE3">
                  <p:embed/>
                </p:oleObj>
              </mc:Choice>
              <mc:Fallback>
                <p:oleObj r:id="rId6" imgW="241300" imgH="203200" progId="Equation.KSEE3">
                  <p:embed/>
                  <p:pic>
                    <p:nvPicPr>
                      <p:cNvPr id="0" name="图片 3075"/>
                      <p:cNvPicPr/>
                      <p:nvPr/>
                    </p:nvPicPr>
                    <p:blipFill>
                      <a:blip r:embed="rId7"/>
                      <a:stretch>
                        <a:fillRect/>
                      </a:stretch>
                    </p:blipFill>
                    <p:spPr>
                      <a:xfrm>
                        <a:off x="6745923" y="5285424"/>
                        <a:ext cx="367030" cy="313055"/>
                      </a:xfrm>
                      <a:prstGeom prst="rect">
                        <a:avLst/>
                      </a:prstGeom>
                      <a:noFill/>
                      <a:ln w="38100">
                        <a:noFill/>
                        <a:miter/>
                      </a:ln>
                    </p:spPr>
                  </p:pic>
                </p:oleObj>
              </mc:Fallback>
            </mc:AlternateContent>
          </a:graphicData>
        </a:graphic>
      </p:graphicFrame>
      <p:graphicFrame>
        <p:nvGraphicFramePr>
          <p:cNvPr id="20" name="对象 -2147482616"/>
          <p:cNvGraphicFramePr>
            <a:graphicFrameLocks noChangeAspect="1"/>
          </p:cNvGraphicFramePr>
          <p:nvPr/>
        </p:nvGraphicFramePr>
        <p:xfrm>
          <a:off x="6770689" y="5797869"/>
          <a:ext cx="386080" cy="313055"/>
        </p:xfrm>
        <a:graphic>
          <a:graphicData uri="http://schemas.openxmlformats.org/presentationml/2006/ole">
            <mc:AlternateContent xmlns:mc="http://schemas.openxmlformats.org/markup-compatibility/2006">
              <mc:Choice xmlns:v="urn:schemas-microsoft-com:vml" Requires="v">
                <p:oleObj spid="_x0000_s19482" r:id="rId8" imgW="254000" imgH="203200" progId="Equation.KSEE3">
                  <p:embed/>
                </p:oleObj>
              </mc:Choice>
              <mc:Fallback>
                <p:oleObj r:id="rId8" imgW="254000" imgH="203200" progId="Equation.KSEE3">
                  <p:embed/>
                  <p:pic>
                    <p:nvPicPr>
                      <p:cNvPr id="0" name="图片 3075"/>
                      <p:cNvPicPr/>
                      <p:nvPr/>
                    </p:nvPicPr>
                    <p:blipFill>
                      <a:blip r:embed="rId9"/>
                      <a:stretch>
                        <a:fillRect/>
                      </a:stretch>
                    </p:blipFill>
                    <p:spPr>
                      <a:xfrm>
                        <a:off x="6770689" y="5797869"/>
                        <a:ext cx="386080" cy="313055"/>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19483" r:id="rId10" imgW="152400" imgH="139700" progId="Equation.KSEE3">
                  <p:embed/>
                </p:oleObj>
              </mc:Choice>
              <mc:Fallback>
                <p:oleObj r:id="rId10" imgW="152400" imgH="139700" progId="Equation.KSEE3">
                  <p:embed/>
                  <p:pic>
                    <p:nvPicPr>
                      <p:cNvPr id="0" name="图片 3075"/>
                      <p:cNvPicPr/>
                      <p:nvPr/>
                    </p:nvPicPr>
                    <p:blipFill>
                      <a:blip r:embed="rId11"/>
                      <a:stretch>
                        <a:fillRect/>
                      </a:stretch>
                    </p:blipFill>
                    <p:spPr>
                      <a:xfrm>
                        <a:off x="6824345" y="6109970"/>
                        <a:ext cx="240665" cy="223520"/>
                      </a:xfrm>
                      <a:prstGeom prst="rect">
                        <a:avLst/>
                      </a:prstGeom>
                      <a:noFill/>
                      <a:ln w="38100">
                        <a:noFill/>
                        <a:miter/>
                      </a:ln>
                    </p:spPr>
                  </p:pic>
                </p:oleObj>
              </mc:Fallback>
            </mc:AlternateContent>
          </a:graphicData>
        </a:graphic>
      </p:graphicFrame>
      <p:graphicFrame>
        <p:nvGraphicFramePr>
          <p:cNvPr id="24" name="对象 -2147482616"/>
          <p:cNvGraphicFramePr>
            <a:graphicFrameLocks noChangeAspect="1"/>
          </p:cNvGraphicFramePr>
          <p:nvPr/>
        </p:nvGraphicFramePr>
        <p:xfrm>
          <a:off x="6743384" y="5562919"/>
          <a:ext cx="386080" cy="313055"/>
        </p:xfrm>
        <a:graphic>
          <a:graphicData uri="http://schemas.openxmlformats.org/presentationml/2006/ole">
            <mc:AlternateContent xmlns:mc="http://schemas.openxmlformats.org/markup-compatibility/2006">
              <mc:Choice xmlns:v="urn:schemas-microsoft-com:vml" Requires="v">
                <p:oleObj spid="_x0000_s19484" r:id="rId12" imgW="254000" imgH="203200" progId="Equation.KSEE3">
                  <p:embed/>
                </p:oleObj>
              </mc:Choice>
              <mc:Fallback>
                <p:oleObj r:id="rId12" imgW="254000" imgH="203200" progId="Equation.KSEE3">
                  <p:embed/>
                  <p:pic>
                    <p:nvPicPr>
                      <p:cNvPr id="0" name="图片 3075"/>
                      <p:cNvPicPr/>
                      <p:nvPr/>
                    </p:nvPicPr>
                    <p:blipFill>
                      <a:blip r:embed="rId9"/>
                      <a:stretch>
                        <a:fillRect/>
                      </a:stretch>
                    </p:blipFill>
                    <p:spPr>
                      <a:xfrm>
                        <a:off x="6743384" y="5562919"/>
                        <a:ext cx="386080" cy="313055"/>
                      </a:xfrm>
                      <a:prstGeom prst="rect">
                        <a:avLst/>
                      </a:prstGeom>
                      <a:noFill/>
                      <a:ln w="38100">
                        <a:noFill/>
                        <a:miter/>
                      </a:ln>
                    </p:spPr>
                  </p:pic>
                </p:oleObj>
              </mc:Fallback>
            </mc:AlternateContent>
          </a:graphicData>
        </a:graphic>
      </p:graphicFrame>
      <p:graphicFrame>
        <p:nvGraphicFramePr>
          <p:cNvPr id="52" name="对象 -2147482616"/>
          <p:cNvGraphicFramePr>
            <a:graphicFrameLocks noChangeAspect="1"/>
          </p:cNvGraphicFramePr>
          <p:nvPr/>
        </p:nvGraphicFramePr>
        <p:xfrm>
          <a:off x="6822759" y="5046664"/>
          <a:ext cx="251460" cy="313055"/>
        </p:xfrm>
        <a:graphic>
          <a:graphicData uri="http://schemas.openxmlformats.org/presentationml/2006/ole">
            <mc:AlternateContent xmlns:mc="http://schemas.openxmlformats.org/markup-compatibility/2006">
              <mc:Choice xmlns:v="urn:schemas-microsoft-com:vml" Requires="v">
                <p:oleObj spid="_x0000_s19485" r:id="rId13" imgW="165100" imgH="203200" progId="Equation.KSEE3">
                  <p:embed/>
                </p:oleObj>
              </mc:Choice>
              <mc:Fallback>
                <p:oleObj r:id="rId13" imgW="165100" imgH="203200" progId="Equation.KSEE3">
                  <p:embed/>
                  <p:pic>
                    <p:nvPicPr>
                      <p:cNvPr id="0" name="图片 3075"/>
                      <p:cNvPicPr/>
                      <p:nvPr/>
                    </p:nvPicPr>
                    <p:blipFill>
                      <a:blip r:embed="rId14"/>
                      <a:stretch>
                        <a:fillRect/>
                      </a:stretch>
                    </p:blipFill>
                    <p:spPr>
                      <a:xfrm>
                        <a:off x="6822759" y="5046664"/>
                        <a:ext cx="251460" cy="313055"/>
                      </a:xfrm>
                      <a:prstGeom prst="rect">
                        <a:avLst/>
                      </a:prstGeom>
                      <a:noFill/>
                      <a:ln w="38100">
                        <a:noFill/>
                        <a:miter/>
                      </a:ln>
                    </p:spPr>
                  </p:pic>
                </p:oleObj>
              </mc:Fallback>
            </mc:AlternateContent>
          </a:graphicData>
        </a:graphic>
      </p:graphicFrame>
      <p:graphicFrame>
        <p:nvGraphicFramePr>
          <p:cNvPr id="54" name="对象 -2147482616"/>
          <p:cNvGraphicFramePr>
            <a:graphicFrameLocks noChangeAspect="1"/>
          </p:cNvGraphicFramePr>
          <p:nvPr/>
        </p:nvGraphicFramePr>
        <p:xfrm>
          <a:off x="7323774" y="5778184"/>
          <a:ext cx="251460" cy="313055"/>
        </p:xfrm>
        <a:graphic>
          <a:graphicData uri="http://schemas.openxmlformats.org/presentationml/2006/ole">
            <mc:AlternateContent xmlns:mc="http://schemas.openxmlformats.org/markup-compatibility/2006">
              <mc:Choice xmlns:v="urn:schemas-microsoft-com:vml" Requires="v">
                <p:oleObj spid="_x0000_s19486" r:id="rId15" imgW="165100" imgH="203200" progId="Equation.KSEE3">
                  <p:embed/>
                </p:oleObj>
              </mc:Choice>
              <mc:Fallback>
                <p:oleObj r:id="rId15" imgW="165100" imgH="203200" progId="Equation.KSEE3">
                  <p:embed/>
                  <p:pic>
                    <p:nvPicPr>
                      <p:cNvPr id="0" name="图片 3075"/>
                      <p:cNvPicPr/>
                      <p:nvPr/>
                    </p:nvPicPr>
                    <p:blipFill>
                      <a:blip r:embed="rId14"/>
                      <a:stretch>
                        <a:fillRect/>
                      </a:stretch>
                    </p:blipFill>
                    <p:spPr>
                      <a:xfrm>
                        <a:off x="7323774" y="5778184"/>
                        <a:ext cx="251460" cy="31305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内部结构：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首先使用LSTM的当前输入     和上一个状态传递下来的</a:t>
            </a:r>
            <a:r>
              <a:rPr lang="zh-CN" sz="1600" dirty="0">
                <a:ea typeface="宋体" panose="02010600030101010101" pitchFamily="2" charset="-122"/>
                <a:sym typeface="+mn-ea"/>
              </a:rPr>
              <a:t>外部状态</a:t>
            </a:r>
            <a:r>
              <a:rPr sz="1600" dirty="0">
                <a:ea typeface="宋体" panose="02010600030101010101" pitchFamily="2" charset="-122"/>
                <a:sym typeface="+mn-ea"/>
              </a:rPr>
              <a:t>       拼接</a:t>
            </a:r>
            <a:r>
              <a:rPr lang="zh-CN" sz="1600" dirty="0">
                <a:ea typeface="宋体" panose="02010600030101010101" pitchFamily="2" charset="-122"/>
                <a:sym typeface="+mn-ea"/>
              </a:rPr>
              <a:t>，这个拼接向量作用于</a:t>
            </a: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个门控，以及</a:t>
            </a:r>
            <a:r>
              <a:rPr lang="en-US" altLang="zh-CN" sz="1600" dirty="0">
                <a:ea typeface="宋体" panose="02010600030101010101" pitchFamily="2" charset="-122"/>
                <a:sym typeface="+mn-ea"/>
              </a:rPr>
              <a:t>Z</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Z</a:t>
            </a:r>
            <a:r>
              <a:rPr lang="zh-CN" altLang="zh-CN" sz="1600" dirty="0">
                <a:ea typeface="宋体" panose="02010600030101010101" pitchFamily="2" charset="-122"/>
                <a:sym typeface="+mn-ea"/>
              </a:rPr>
              <a:t> 是将拼接向量乘以权重矩阵，结果通过</a:t>
            </a:r>
            <a:r>
              <a:rPr lang="en-US" altLang="zh-CN" sz="1600" dirty="0">
                <a:ea typeface="宋体" panose="02010600030101010101" pitchFamily="2" charset="-122"/>
                <a:sym typeface="+mn-ea"/>
              </a:rPr>
              <a:t>tanh</a:t>
            </a:r>
            <a:r>
              <a:rPr lang="zh-CN" altLang="zh-CN" sz="1600" dirty="0">
                <a:ea typeface="宋体" panose="02010600030101010101" pitchFamily="2" charset="-122"/>
                <a:sym typeface="+mn-ea"/>
              </a:rPr>
              <a:t>激活函数，转换成 </a:t>
            </a:r>
            <a:r>
              <a:rPr lang="en-US" altLang="zh-CN" sz="1600" dirty="0">
                <a:ea typeface="宋体" panose="02010600030101010101" pitchFamily="2" charset="-122"/>
                <a:sym typeface="+mn-ea"/>
              </a:rPr>
              <a:t>[-1, 1]</a:t>
            </a:r>
            <a:r>
              <a:rPr lang="zh-CN" altLang="zh-CN" sz="1600" dirty="0">
                <a:ea typeface="宋体" panose="02010600030101010101" pitchFamily="2" charset="-122"/>
                <a:sym typeface="+mn-ea"/>
              </a:rPr>
              <a:t>之间的数值，</a:t>
            </a:r>
            <a:r>
              <a:rPr lang="en-US" altLang="zh-CN" sz="1600" dirty="0">
                <a:ea typeface="宋体" panose="02010600030101010101" pitchFamily="2" charset="-122"/>
                <a:sym typeface="+mn-ea"/>
              </a:rPr>
              <a:t>Z</a:t>
            </a:r>
            <a:r>
              <a:rPr lang="zh-CN" altLang="zh-CN" sz="1600" dirty="0">
                <a:ea typeface="宋体" panose="02010600030101010101" pitchFamily="2" charset="-122"/>
                <a:sym typeface="+mn-ea"/>
              </a:rPr>
              <a:t>在这里不是门控信号，而是将它作为输入数据</a:t>
            </a:r>
          </a:p>
          <a:p>
            <a:pPr>
              <a:lnSpc>
                <a:spcPct val="150000"/>
              </a:lnSpc>
            </a:pPr>
            <a:r>
              <a:rPr sz="1600" dirty="0">
                <a:ea typeface="宋体" panose="02010600030101010101" pitchFamily="2" charset="-122"/>
                <a:sym typeface="+mn-ea"/>
              </a:rPr>
              <a:t>                 </a:t>
            </a:r>
            <a:r>
              <a:rPr lang="zh-CN" sz="1600" dirty="0">
                <a:ea typeface="宋体" panose="02010600030101010101" pitchFamily="2" charset="-122"/>
                <a:sym typeface="+mn-ea"/>
              </a:rPr>
              <a:t>由拼接向量乘以权重矩阵之后，通过 </a:t>
            </a:r>
            <a:r>
              <a:rPr lang="en-US" altLang="zh-CN" sz="1600" dirty="0">
                <a:ea typeface="宋体" panose="02010600030101010101" pitchFamily="2" charset="-122"/>
                <a:sym typeface="+mn-ea"/>
              </a:rPr>
              <a:t>sigmoid</a:t>
            </a:r>
            <a:r>
              <a:rPr lang="zh-CN" altLang="zh-CN" sz="1600" dirty="0">
                <a:ea typeface="宋体" panose="02010600030101010101" pitchFamily="2" charset="-122"/>
                <a:sym typeface="+mn-ea"/>
              </a:rPr>
              <a:t>激活函数转换成</a:t>
            </a:r>
            <a:r>
              <a:rPr lang="en-US" altLang="zh-CN" sz="1600" dirty="0">
                <a:ea typeface="宋体" panose="02010600030101010101" pitchFamily="2" charset="-122"/>
                <a:sym typeface="+mn-ea"/>
              </a:rPr>
              <a:t>[0, 1]</a:t>
            </a:r>
            <a:r>
              <a:rPr lang="zh-CN" altLang="zh-CN" sz="1600" dirty="0">
                <a:ea typeface="宋体" panose="02010600030101010101" pitchFamily="2" charset="-122"/>
                <a:sym typeface="+mn-ea"/>
              </a:rPr>
              <a:t>之间的数值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作为一种门控状态</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51" name="图片 50"/>
          <p:cNvPicPr>
            <a:picLocks noChangeAspect="1"/>
          </p:cNvPicPr>
          <p:nvPr/>
        </p:nvPicPr>
        <p:blipFill>
          <a:blip r:embed="rId5"/>
          <a:stretch>
            <a:fillRect/>
          </a:stretch>
        </p:blipFill>
        <p:spPr>
          <a:xfrm>
            <a:off x="7002145" y="1325245"/>
            <a:ext cx="3467100" cy="1219200"/>
          </a:xfrm>
          <a:prstGeom prst="rect">
            <a:avLst/>
          </a:prstGeom>
        </p:spPr>
      </p:pic>
      <p:pic>
        <p:nvPicPr>
          <p:cNvPr id="52" name="图片 51"/>
          <p:cNvPicPr>
            <a:picLocks noChangeAspect="1"/>
          </p:cNvPicPr>
          <p:nvPr/>
        </p:nvPicPr>
        <p:blipFill>
          <a:blip r:embed="rId6"/>
          <a:stretch>
            <a:fillRect/>
          </a:stretch>
        </p:blipFill>
        <p:spPr>
          <a:xfrm>
            <a:off x="7036435" y="2544445"/>
            <a:ext cx="3009900" cy="1219200"/>
          </a:xfrm>
          <a:prstGeom prst="rect">
            <a:avLst/>
          </a:prstGeom>
        </p:spPr>
      </p:pic>
      <p:pic>
        <p:nvPicPr>
          <p:cNvPr id="53" name="图片 52"/>
          <p:cNvPicPr>
            <a:picLocks noChangeAspect="1"/>
          </p:cNvPicPr>
          <p:nvPr/>
        </p:nvPicPr>
        <p:blipFill>
          <a:blip r:embed="rId7"/>
          <a:stretch>
            <a:fillRect/>
          </a:stretch>
        </p:blipFill>
        <p:spPr>
          <a:xfrm>
            <a:off x="7084060" y="3715385"/>
            <a:ext cx="2847975" cy="1238250"/>
          </a:xfrm>
          <a:prstGeom prst="rect">
            <a:avLst/>
          </a:prstGeom>
        </p:spPr>
      </p:pic>
      <p:pic>
        <p:nvPicPr>
          <p:cNvPr id="55" name="图片 54"/>
          <p:cNvPicPr>
            <a:picLocks noChangeAspect="1"/>
          </p:cNvPicPr>
          <p:nvPr/>
        </p:nvPicPr>
        <p:blipFill>
          <a:blip r:embed="rId8"/>
          <a:stretch>
            <a:fillRect/>
          </a:stretch>
        </p:blipFill>
        <p:spPr>
          <a:xfrm>
            <a:off x="7112635" y="5130800"/>
            <a:ext cx="2876550" cy="1152525"/>
          </a:xfrm>
          <a:prstGeom prst="rect">
            <a:avLst/>
          </a:prstGeom>
        </p:spPr>
      </p:pic>
      <p:graphicFrame>
        <p:nvGraphicFramePr>
          <p:cNvPr id="56" name="对象 -2147482616"/>
          <p:cNvGraphicFramePr>
            <a:graphicFrameLocks noChangeAspect="1"/>
          </p:cNvGraphicFramePr>
          <p:nvPr/>
        </p:nvGraphicFramePr>
        <p:xfrm>
          <a:off x="3143568" y="1957388"/>
          <a:ext cx="251460" cy="313055"/>
        </p:xfrm>
        <a:graphic>
          <a:graphicData uri="http://schemas.openxmlformats.org/presentationml/2006/ole">
            <mc:AlternateContent xmlns:mc="http://schemas.openxmlformats.org/markup-compatibility/2006">
              <mc:Choice xmlns:v="urn:schemas-microsoft-com:vml" Requires="v">
                <p:oleObj spid="_x0000_s20493" r:id="rId9" imgW="165100" imgH="203200" progId="Equation.KSEE3">
                  <p:embed/>
                </p:oleObj>
              </mc:Choice>
              <mc:Fallback>
                <p:oleObj r:id="rId9" imgW="165100" imgH="203200" progId="Equation.KSEE3">
                  <p:embed/>
                  <p:pic>
                    <p:nvPicPr>
                      <p:cNvPr id="0" name="图片 3075"/>
                      <p:cNvPicPr/>
                      <p:nvPr/>
                    </p:nvPicPr>
                    <p:blipFill>
                      <a:blip r:embed="rId10"/>
                      <a:stretch>
                        <a:fillRect/>
                      </a:stretch>
                    </p:blipFill>
                    <p:spPr>
                      <a:xfrm>
                        <a:off x="3143568" y="1957388"/>
                        <a:ext cx="251460" cy="313055"/>
                      </a:xfrm>
                      <a:prstGeom prst="rect">
                        <a:avLst/>
                      </a:prstGeom>
                      <a:noFill/>
                      <a:ln w="38100">
                        <a:noFill/>
                        <a:miter/>
                      </a:ln>
                    </p:spPr>
                  </p:pic>
                </p:oleObj>
              </mc:Fallback>
            </mc:AlternateContent>
          </a:graphicData>
        </a:graphic>
      </p:graphicFrame>
      <p:graphicFrame>
        <p:nvGraphicFramePr>
          <p:cNvPr id="58" name="对象 -2147482616"/>
          <p:cNvGraphicFramePr>
            <a:graphicFrameLocks noChangeAspect="1"/>
          </p:cNvGraphicFramePr>
          <p:nvPr/>
        </p:nvGraphicFramePr>
        <p:xfrm>
          <a:off x="1262063" y="2333943"/>
          <a:ext cx="387350" cy="313055"/>
        </p:xfrm>
        <a:graphic>
          <a:graphicData uri="http://schemas.openxmlformats.org/presentationml/2006/ole">
            <mc:AlternateContent xmlns:mc="http://schemas.openxmlformats.org/markup-compatibility/2006">
              <mc:Choice xmlns:v="urn:schemas-microsoft-com:vml" Requires="v">
                <p:oleObj spid="_x0000_s20494" r:id="rId11" imgW="254000" imgH="203200" progId="Equation.KSEE3">
                  <p:embed/>
                </p:oleObj>
              </mc:Choice>
              <mc:Fallback>
                <p:oleObj r:id="rId11" imgW="254000" imgH="203200" progId="Equation.KSEE3">
                  <p:embed/>
                  <p:pic>
                    <p:nvPicPr>
                      <p:cNvPr id="0" name="图片 3075"/>
                      <p:cNvPicPr/>
                      <p:nvPr/>
                    </p:nvPicPr>
                    <p:blipFill>
                      <a:blip r:embed="rId12"/>
                      <a:stretch>
                        <a:fillRect/>
                      </a:stretch>
                    </p:blipFill>
                    <p:spPr>
                      <a:xfrm>
                        <a:off x="1262063" y="2333943"/>
                        <a:ext cx="387350" cy="313055"/>
                      </a:xfrm>
                      <a:prstGeom prst="rect">
                        <a:avLst/>
                      </a:prstGeom>
                      <a:noFill/>
                      <a:ln w="38100">
                        <a:noFill/>
                        <a:miter/>
                      </a:ln>
                    </p:spPr>
                  </p:pic>
                </p:oleObj>
              </mc:Fallback>
            </mc:AlternateContent>
          </a:graphicData>
        </a:graphic>
      </p:graphicFrame>
      <p:graphicFrame>
        <p:nvGraphicFramePr>
          <p:cNvPr id="61" name="对象 -2147482616"/>
          <p:cNvGraphicFramePr>
            <a:graphicFrameLocks noChangeAspect="1"/>
          </p:cNvGraphicFramePr>
          <p:nvPr/>
        </p:nvGraphicFramePr>
        <p:xfrm>
          <a:off x="799783" y="4024313"/>
          <a:ext cx="849630" cy="352425"/>
        </p:xfrm>
        <a:graphic>
          <a:graphicData uri="http://schemas.openxmlformats.org/presentationml/2006/ole">
            <mc:AlternateContent xmlns:mc="http://schemas.openxmlformats.org/markup-compatibility/2006">
              <mc:Choice xmlns:v="urn:schemas-microsoft-com:vml" Requires="v">
                <p:oleObj spid="_x0000_s20495" r:id="rId13" imgW="558800" imgH="228600" progId="Equation.KSEE3">
                  <p:embed/>
                </p:oleObj>
              </mc:Choice>
              <mc:Fallback>
                <p:oleObj r:id="rId13" imgW="558800" imgH="228600" progId="Equation.KSEE3">
                  <p:embed/>
                  <p:pic>
                    <p:nvPicPr>
                      <p:cNvPr id="0" name="图片 3075"/>
                      <p:cNvPicPr/>
                      <p:nvPr/>
                    </p:nvPicPr>
                    <p:blipFill>
                      <a:blip r:embed="rId14"/>
                      <a:stretch>
                        <a:fillRect/>
                      </a:stretch>
                    </p:blipFill>
                    <p:spPr>
                      <a:xfrm>
                        <a:off x="799783" y="4024313"/>
                        <a:ext cx="849630" cy="352425"/>
                      </a:xfrm>
                      <a:prstGeom prst="rect">
                        <a:avLst/>
                      </a:prstGeom>
                      <a:noFill/>
                      <a:ln w="38100">
                        <a:noFill/>
                        <a:miter/>
                      </a:ln>
                    </p:spPr>
                  </p:pic>
                </p:oleObj>
              </mc:Fallback>
            </mc:AlternateContent>
          </a:graphicData>
        </a:graphic>
      </p:graphicFrame>
      <p:sp>
        <p:nvSpPr>
          <p:cNvPr id="63" name="Content Placeholder 2"/>
          <p:cNvSpPr txBox="1">
            <a:spLocks noGrp="1"/>
          </p:cNvSpPr>
          <p:nvPr/>
        </p:nvSpPr>
        <p:spPr>
          <a:xfrm>
            <a:off x="10179685" y="4060190"/>
            <a:ext cx="2082165" cy="548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遗忘门</a:t>
            </a:r>
          </a:p>
        </p:txBody>
      </p:sp>
      <p:sp>
        <p:nvSpPr>
          <p:cNvPr id="64" name="Content Placeholder 2"/>
          <p:cNvSpPr txBox="1">
            <a:spLocks noGrp="1"/>
          </p:cNvSpPr>
          <p:nvPr/>
        </p:nvSpPr>
        <p:spPr>
          <a:xfrm>
            <a:off x="10205085" y="2889250"/>
            <a:ext cx="2082165" cy="548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输入门</a:t>
            </a:r>
          </a:p>
        </p:txBody>
      </p:sp>
      <p:sp>
        <p:nvSpPr>
          <p:cNvPr id="65" name="Content Placeholder 2"/>
          <p:cNvSpPr txBox="1">
            <a:spLocks noGrp="1"/>
          </p:cNvSpPr>
          <p:nvPr/>
        </p:nvSpPr>
        <p:spPr>
          <a:xfrm>
            <a:off x="10233660" y="5423535"/>
            <a:ext cx="2082165" cy="548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输出门</a:t>
            </a:r>
          </a:p>
        </p:txBody>
      </p:sp>
    </p:spTree>
    <p:custDataLst>
      <p:tags r:id="rId2"/>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内部结构：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忘记阶段</a:t>
            </a:r>
            <a:r>
              <a:rPr lang="zh-CN" sz="1600" dirty="0">
                <a:ea typeface="宋体" panose="02010600030101010101" pitchFamily="2" charset="-122"/>
                <a:sym typeface="+mn-ea"/>
              </a:rPr>
              <a:t>，</a:t>
            </a:r>
            <a:r>
              <a:rPr sz="1600" dirty="0">
                <a:ea typeface="宋体" panose="02010600030101010101" pitchFamily="2" charset="-122"/>
                <a:sym typeface="+mn-ea"/>
              </a:rPr>
              <a:t>对上一个节点传进来的</a:t>
            </a:r>
            <a:r>
              <a:rPr lang="zh-CN" sz="1600" dirty="0">
                <a:ea typeface="宋体" panose="02010600030101010101" pitchFamily="2" charset="-122"/>
                <a:sym typeface="+mn-ea"/>
              </a:rPr>
              <a:t>状态</a:t>
            </a:r>
            <a:r>
              <a:rPr sz="1600" dirty="0">
                <a:ea typeface="宋体" panose="02010600030101010101" pitchFamily="2" charset="-122"/>
                <a:sym typeface="+mn-ea"/>
              </a:rPr>
              <a:t>        进行选择性忘记</a:t>
            </a:r>
            <a:r>
              <a:rPr lang="zh-CN" sz="1600" dirty="0">
                <a:ea typeface="宋体" panose="02010600030101010101" pitchFamily="2" charset="-122"/>
                <a:sym typeface="+mn-ea"/>
              </a:rPr>
              <a:t>，即</a:t>
            </a:r>
            <a:r>
              <a:rPr sz="1600" dirty="0">
                <a:ea typeface="宋体" panose="02010600030101010101" pitchFamily="2" charset="-122"/>
                <a:sym typeface="+mn-ea"/>
              </a:rPr>
              <a:t>忘记不重要的，记住重要的</a:t>
            </a:r>
          </a:p>
          <a:p>
            <a:pPr marL="0" indent="0">
              <a:lnSpc>
                <a:spcPct val="150000"/>
              </a:lnSpc>
              <a:buNone/>
            </a:pPr>
            <a:r>
              <a:rPr sz="1600" dirty="0">
                <a:ea typeface="宋体" panose="02010600030101010101" pitchFamily="2" charset="-122"/>
                <a:sym typeface="+mn-ea"/>
              </a:rPr>
              <a:t>通过       忘记门，来控制上一个状态        哪些要留哪些要</a:t>
            </a:r>
            <a:r>
              <a:rPr lang="zh-CN" sz="1600" dirty="0">
                <a:ea typeface="宋体" panose="02010600030101010101" pitchFamily="2" charset="-122"/>
                <a:sym typeface="+mn-ea"/>
              </a:rPr>
              <a:t>忘记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选择记忆阶段</a:t>
            </a:r>
            <a:r>
              <a:rPr lang="zh-CN" sz="1600" dirty="0">
                <a:ea typeface="宋体" panose="02010600030101010101" pitchFamily="2" charset="-122"/>
                <a:sym typeface="+mn-ea"/>
              </a:rPr>
              <a:t>，</a:t>
            </a:r>
            <a:r>
              <a:rPr sz="1600" dirty="0">
                <a:ea typeface="宋体" panose="02010600030101010101" pitchFamily="2" charset="-122"/>
                <a:sym typeface="+mn-ea"/>
              </a:rPr>
              <a:t>有选择性地进行记忆</a:t>
            </a:r>
            <a:r>
              <a:rPr lang="zh-CN" sz="1600" dirty="0">
                <a:ea typeface="宋体" panose="02010600030101010101" pitchFamily="2" charset="-122"/>
                <a:sym typeface="+mn-ea"/>
              </a:rPr>
              <a:t>，即</a:t>
            </a:r>
            <a:r>
              <a:rPr sz="1600" dirty="0">
                <a:ea typeface="宋体" panose="02010600030101010101" pitchFamily="2" charset="-122"/>
                <a:sym typeface="+mn-ea"/>
              </a:rPr>
              <a:t>哪些重要</a:t>
            </a:r>
            <a:r>
              <a:rPr lang="zh-CN" sz="1600" dirty="0">
                <a:ea typeface="宋体" panose="02010600030101010101" pitchFamily="2" charset="-122"/>
                <a:sym typeface="+mn-ea"/>
              </a:rPr>
              <a:t>就</a:t>
            </a:r>
            <a:r>
              <a:rPr sz="1600" dirty="0">
                <a:ea typeface="宋体" panose="02010600030101010101" pitchFamily="2" charset="-122"/>
                <a:sym typeface="+mn-ea"/>
              </a:rPr>
              <a:t>记录下来，不重要</a:t>
            </a:r>
            <a:r>
              <a:rPr lang="zh-CN" sz="1600" dirty="0">
                <a:ea typeface="宋体" panose="02010600030101010101" pitchFamily="2" charset="-122"/>
                <a:sym typeface="+mn-ea"/>
              </a:rPr>
              <a:t>的就</a:t>
            </a:r>
            <a:r>
              <a:rPr sz="1600" dirty="0">
                <a:ea typeface="宋体" panose="02010600030101010101" pitchFamily="2" charset="-122"/>
                <a:sym typeface="+mn-ea"/>
              </a:rPr>
              <a:t>少记一些</a:t>
            </a:r>
          </a:p>
          <a:p>
            <a:pPr marL="0" indent="0">
              <a:lnSpc>
                <a:spcPct val="150000"/>
              </a:lnSpc>
              <a:buNone/>
            </a:pPr>
            <a:r>
              <a:rPr sz="1600" dirty="0">
                <a:ea typeface="宋体" panose="02010600030101010101" pitchFamily="2" charset="-122"/>
                <a:sym typeface="+mn-ea"/>
              </a:rPr>
              <a:t>通过       </a:t>
            </a:r>
            <a:r>
              <a:rPr lang="zh-CN" sz="1600" dirty="0">
                <a:ea typeface="宋体" panose="02010600030101010101" pitchFamily="2" charset="-122"/>
                <a:sym typeface="+mn-ea"/>
              </a:rPr>
              <a:t>输入</a:t>
            </a:r>
            <a:r>
              <a:rPr sz="1600" dirty="0">
                <a:ea typeface="宋体" panose="02010600030101010101" pitchFamily="2" charset="-122"/>
                <a:sym typeface="+mn-ea"/>
              </a:rPr>
              <a:t>门控，</a:t>
            </a:r>
            <a:r>
              <a:rPr lang="zh-CN" sz="1600" dirty="0">
                <a:ea typeface="宋体" panose="02010600030101010101" pitchFamily="2" charset="-122"/>
                <a:sym typeface="+mn-ea"/>
              </a:rPr>
              <a:t>主要对输入</a:t>
            </a:r>
            <a:r>
              <a:rPr sz="1600" dirty="0">
                <a:ea typeface="宋体" panose="02010600030101010101" pitchFamily="2" charset="-122"/>
                <a:sym typeface="+mn-ea"/>
              </a:rPr>
              <a:t>状态        </a:t>
            </a:r>
            <a:r>
              <a:rPr lang="zh-CN" sz="1600" dirty="0">
                <a:ea typeface="宋体" panose="02010600030101010101" pitchFamily="2" charset="-122"/>
                <a:sym typeface="+mn-ea"/>
              </a:rPr>
              <a:t>进行选择记忆</a:t>
            </a:r>
          </a:p>
          <a:p>
            <a:pPr marL="0" indent="0">
              <a:lnSpc>
                <a:spcPct val="150000"/>
              </a:lnSpc>
              <a:buNone/>
            </a:pPr>
            <a:r>
              <a:rPr sz="1600" dirty="0">
                <a:ea typeface="宋体" panose="02010600030101010101" pitchFamily="2" charset="-122"/>
                <a:sym typeface="+mn-ea"/>
              </a:rPr>
              <a:t>将上面两步得到的结果相加</a:t>
            </a:r>
            <a:r>
              <a:rPr lang="zh-CN" sz="1600" dirty="0">
                <a:ea typeface="宋体" panose="02010600030101010101" pitchFamily="2" charset="-122"/>
                <a:sym typeface="+mn-ea"/>
              </a:rPr>
              <a:t>，即得到传输给下一个状态的</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输出阶段，决定哪些将会被当成当前状态的输出。通过     输出门来控制的。并且对刚计算的     进行了放缩（通过tanh激活函数进行转换）</a:t>
            </a:r>
          </a:p>
        </p:txBody>
      </p:sp>
      <p:sp>
        <p:nvSpPr>
          <p:cNvPr id="2" name="文本框 1"/>
          <p:cNvSpPr txBox="1"/>
          <p:nvPr/>
        </p:nvSpPr>
        <p:spPr>
          <a:xfrm>
            <a:off x="6755765" y="4829175"/>
            <a:ext cx="4929505"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4" name="对象 -2147482616"/>
          <p:cNvGraphicFramePr>
            <a:graphicFrameLocks noChangeAspect="1"/>
          </p:cNvGraphicFramePr>
          <p:nvPr/>
        </p:nvGraphicFramePr>
        <p:xfrm>
          <a:off x="6745923" y="5285424"/>
          <a:ext cx="367030" cy="313055"/>
        </p:xfrm>
        <a:graphic>
          <a:graphicData uri="http://schemas.openxmlformats.org/presentationml/2006/ole">
            <mc:AlternateContent xmlns:mc="http://schemas.openxmlformats.org/markup-compatibility/2006">
              <mc:Choice xmlns:v="urn:schemas-microsoft-com:vml" Requires="v">
                <p:oleObj spid="_x0000_s21561" r:id="rId5" imgW="241300" imgH="203200" progId="Equation.KSEE3">
                  <p:embed/>
                </p:oleObj>
              </mc:Choice>
              <mc:Fallback>
                <p:oleObj r:id="rId5" imgW="241300" imgH="203200" progId="Equation.KSEE3">
                  <p:embed/>
                  <p:pic>
                    <p:nvPicPr>
                      <p:cNvPr id="0" name="图片 3075"/>
                      <p:cNvPicPr/>
                      <p:nvPr/>
                    </p:nvPicPr>
                    <p:blipFill>
                      <a:blip r:embed="rId6"/>
                      <a:stretch>
                        <a:fillRect/>
                      </a:stretch>
                    </p:blipFill>
                    <p:spPr>
                      <a:xfrm>
                        <a:off x="6745923" y="5285424"/>
                        <a:ext cx="367030" cy="313055"/>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6770689" y="5797869"/>
          <a:ext cx="386080" cy="313055"/>
        </p:xfrm>
        <a:graphic>
          <a:graphicData uri="http://schemas.openxmlformats.org/presentationml/2006/ole">
            <mc:AlternateContent xmlns:mc="http://schemas.openxmlformats.org/markup-compatibility/2006">
              <mc:Choice xmlns:v="urn:schemas-microsoft-com:vml" Requires="v">
                <p:oleObj spid="_x0000_s21562" r:id="rId7" imgW="254000" imgH="203200" progId="Equation.KSEE3">
                  <p:embed/>
                </p:oleObj>
              </mc:Choice>
              <mc:Fallback>
                <p:oleObj r:id="rId7" imgW="254000" imgH="203200" progId="Equation.KSEE3">
                  <p:embed/>
                  <p:pic>
                    <p:nvPicPr>
                      <p:cNvPr id="0" name="图片 3075"/>
                      <p:cNvPicPr/>
                      <p:nvPr/>
                    </p:nvPicPr>
                    <p:blipFill>
                      <a:blip r:embed="rId8"/>
                      <a:stretch>
                        <a:fillRect/>
                      </a:stretch>
                    </p:blipFill>
                    <p:spPr>
                      <a:xfrm>
                        <a:off x="6770689" y="5797869"/>
                        <a:ext cx="386080" cy="31305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21563" r:id="rId9" imgW="152400" imgH="139700" progId="Equation.KSEE3">
                  <p:embed/>
                </p:oleObj>
              </mc:Choice>
              <mc:Fallback>
                <p:oleObj r:id="rId9" imgW="152400" imgH="139700" progId="Equation.KSEE3">
                  <p:embed/>
                  <p:pic>
                    <p:nvPicPr>
                      <p:cNvPr id="0" name="图片 3075"/>
                      <p:cNvPicPr/>
                      <p:nvPr/>
                    </p:nvPicPr>
                    <p:blipFill>
                      <a:blip r:embed="rId10"/>
                      <a:stretch>
                        <a:fillRect/>
                      </a:stretch>
                    </p:blipFill>
                    <p:spPr>
                      <a:xfrm>
                        <a:off x="6824345" y="6109970"/>
                        <a:ext cx="240665" cy="223520"/>
                      </a:xfrm>
                      <a:prstGeom prst="rect">
                        <a:avLst/>
                      </a:prstGeom>
                      <a:noFill/>
                      <a:ln w="38100">
                        <a:noFill/>
                        <a:miter/>
                      </a:ln>
                    </p:spPr>
                  </p:pic>
                </p:oleObj>
              </mc:Fallback>
            </mc:AlternateContent>
          </a:graphicData>
        </a:graphic>
      </p:graphicFrame>
      <p:pic>
        <p:nvPicPr>
          <p:cNvPr id="16" name="图片 15" descr="2"/>
          <p:cNvPicPr>
            <a:picLocks noChangeAspect="1"/>
          </p:cNvPicPr>
          <p:nvPr/>
        </p:nvPicPr>
        <p:blipFill>
          <a:blip r:embed="rId11"/>
          <a:stretch>
            <a:fillRect/>
          </a:stretch>
        </p:blipFill>
        <p:spPr>
          <a:xfrm>
            <a:off x="6111240" y="1554480"/>
            <a:ext cx="6048375" cy="3333750"/>
          </a:xfrm>
          <a:prstGeom prst="rect">
            <a:avLst/>
          </a:prstGeom>
        </p:spPr>
      </p:pic>
      <p:graphicFrame>
        <p:nvGraphicFramePr>
          <p:cNvPr id="3" name="对象 -2147482616"/>
          <p:cNvGraphicFramePr>
            <a:graphicFrameLocks noChangeAspect="1"/>
          </p:cNvGraphicFramePr>
          <p:nvPr/>
        </p:nvGraphicFramePr>
        <p:xfrm>
          <a:off x="6743384" y="5562919"/>
          <a:ext cx="386080" cy="313055"/>
        </p:xfrm>
        <a:graphic>
          <a:graphicData uri="http://schemas.openxmlformats.org/presentationml/2006/ole">
            <mc:AlternateContent xmlns:mc="http://schemas.openxmlformats.org/markup-compatibility/2006">
              <mc:Choice xmlns:v="urn:schemas-microsoft-com:vml" Requires="v">
                <p:oleObj spid="_x0000_s21564" r:id="rId12" imgW="254000" imgH="203200" progId="Equation.KSEE3">
                  <p:embed/>
                </p:oleObj>
              </mc:Choice>
              <mc:Fallback>
                <p:oleObj r:id="rId12" imgW="254000" imgH="203200" progId="Equation.KSEE3">
                  <p:embed/>
                  <p:pic>
                    <p:nvPicPr>
                      <p:cNvPr id="0" name="图片 3075"/>
                      <p:cNvPicPr/>
                      <p:nvPr/>
                    </p:nvPicPr>
                    <p:blipFill>
                      <a:blip r:embed="rId8"/>
                      <a:stretch>
                        <a:fillRect/>
                      </a:stretch>
                    </p:blipFill>
                    <p:spPr>
                      <a:xfrm>
                        <a:off x="6743384" y="5562919"/>
                        <a:ext cx="386080" cy="313055"/>
                      </a:xfrm>
                      <a:prstGeom prst="rect">
                        <a:avLst/>
                      </a:prstGeom>
                      <a:noFill/>
                      <a:ln w="38100">
                        <a:noFill/>
                        <a:miter/>
                      </a:ln>
                    </p:spPr>
                  </p:pic>
                </p:oleObj>
              </mc:Fallback>
            </mc:AlternateContent>
          </a:graphicData>
        </a:graphic>
      </p:graphicFrame>
      <p:graphicFrame>
        <p:nvGraphicFramePr>
          <p:cNvPr id="52" name="对象 -2147482616"/>
          <p:cNvGraphicFramePr>
            <a:graphicFrameLocks noChangeAspect="1"/>
          </p:cNvGraphicFramePr>
          <p:nvPr/>
        </p:nvGraphicFramePr>
        <p:xfrm>
          <a:off x="6822759" y="5046664"/>
          <a:ext cx="251460" cy="313055"/>
        </p:xfrm>
        <a:graphic>
          <a:graphicData uri="http://schemas.openxmlformats.org/presentationml/2006/ole">
            <mc:AlternateContent xmlns:mc="http://schemas.openxmlformats.org/markup-compatibility/2006">
              <mc:Choice xmlns:v="urn:schemas-microsoft-com:vml" Requires="v">
                <p:oleObj spid="_x0000_s21565" r:id="rId13" imgW="165100" imgH="203200" progId="Equation.KSEE3">
                  <p:embed/>
                </p:oleObj>
              </mc:Choice>
              <mc:Fallback>
                <p:oleObj r:id="rId13" imgW="165100" imgH="203200" progId="Equation.KSEE3">
                  <p:embed/>
                  <p:pic>
                    <p:nvPicPr>
                      <p:cNvPr id="0" name="图片 3075"/>
                      <p:cNvPicPr/>
                      <p:nvPr/>
                    </p:nvPicPr>
                    <p:blipFill>
                      <a:blip r:embed="rId14"/>
                      <a:stretch>
                        <a:fillRect/>
                      </a:stretch>
                    </p:blipFill>
                    <p:spPr>
                      <a:xfrm>
                        <a:off x="6822759" y="5046664"/>
                        <a:ext cx="251460" cy="313055"/>
                      </a:xfrm>
                      <a:prstGeom prst="rect">
                        <a:avLst/>
                      </a:prstGeom>
                      <a:noFill/>
                      <a:ln w="38100">
                        <a:noFill/>
                        <a:miter/>
                      </a:ln>
                    </p:spPr>
                  </p:pic>
                </p:oleObj>
              </mc:Fallback>
            </mc:AlternateContent>
          </a:graphicData>
        </a:graphic>
      </p:graphicFrame>
      <p:graphicFrame>
        <p:nvGraphicFramePr>
          <p:cNvPr id="54" name="对象 -2147482616"/>
          <p:cNvGraphicFramePr>
            <a:graphicFrameLocks noChangeAspect="1"/>
          </p:cNvGraphicFramePr>
          <p:nvPr/>
        </p:nvGraphicFramePr>
        <p:xfrm>
          <a:off x="7323774" y="5778184"/>
          <a:ext cx="251460" cy="313055"/>
        </p:xfrm>
        <a:graphic>
          <a:graphicData uri="http://schemas.openxmlformats.org/presentationml/2006/ole">
            <mc:AlternateContent xmlns:mc="http://schemas.openxmlformats.org/markup-compatibility/2006">
              <mc:Choice xmlns:v="urn:schemas-microsoft-com:vml" Requires="v">
                <p:oleObj spid="_x0000_s21566" r:id="rId15" imgW="165100" imgH="203200" progId="Equation.KSEE3">
                  <p:embed/>
                </p:oleObj>
              </mc:Choice>
              <mc:Fallback>
                <p:oleObj r:id="rId15" imgW="165100" imgH="203200" progId="Equation.KSEE3">
                  <p:embed/>
                  <p:pic>
                    <p:nvPicPr>
                      <p:cNvPr id="0" name="图片 3075"/>
                      <p:cNvPicPr/>
                      <p:nvPr/>
                    </p:nvPicPr>
                    <p:blipFill>
                      <a:blip r:embed="rId14"/>
                      <a:stretch>
                        <a:fillRect/>
                      </a:stretch>
                    </p:blipFill>
                    <p:spPr>
                      <a:xfrm>
                        <a:off x="7323774" y="5778184"/>
                        <a:ext cx="251460" cy="313055"/>
                      </a:xfrm>
                      <a:prstGeom prst="rect">
                        <a:avLst/>
                      </a:prstGeom>
                      <a:noFill/>
                      <a:ln w="38100">
                        <a:noFill/>
                        <a:miter/>
                      </a:ln>
                    </p:spPr>
                  </p:pic>
                </p:oleObj>
              </mc:Fallback>
            </mc:AlternateContent>
          </a:graphicData>
        </a:graphic>
      </p:graphicFrame>
      <p:graphicFrame>
        <p:nvGraphicFramePr>
          <p:cNvPr id="61" name="对象 -2147482616"/>
          <p:cNvGraphicFramePr>
            <a:graphicFrameLocks noChangeAspect="1"/>
          </p:cNvGraphicFramePr>
          <p:nvPr/>
        </p:nvGraphicFramePr>
        <p:xfrm>
          <a:off x="1058545" y="2836228"/>
          <a:ext cx="290195" cy="294005"/>
        </p:xfrm>
        <a:graphic>
          <a:graphicData uri="http://schemas.openxmlformats.org/presentationml/2006/ole">
            <mc:AlternateContent xmlns:mc="http://schemas.openxmlformats.org/markup-compatibility/2006">
              <mc:Choice xmlns:v="urn:schemas-microsoft-com:vml" Requires="v">
                <p:oleObj spid="_x0000_s21567" r:id="rId16" imgW="190500" imgH="190500" progId="Equation.KSEE3">
                  <p:embed/>
                </p:oleObj>
              </mc:Choice>
              <mc:Fallback>
                <p:oleObj r:id="rId16" imgW="190500" imgH="190500" progId="Equation.KSEE3">
                  <p:embed/>
                  <p:pic>
                    <p:nvPicPr>
                      <p:cNvPr id="0" name="图片 3075"/>
                      <p:cNvPicPr/>
                      <p:nvPr/>
                    </p:nvPicPr>
                    <p:blipFill>
                      <a:blip r:embed="rId17"/>
                      <a:stretch>
                        <a:fillRect/>
                      </a:stretch>
                    </p:blipFill>
                    <p:spPr>
                      <a:xfrm>
                        <a:off x="1058545" y="2836228"/>
                        <a:ext cx="290195" cy="294005"/>
                      </a:xfrm>
                      <a:prstGeom prst="rect">
                        <a:avLst/>
                      </a:prstGeom>
                      <a:noFill/>
                      <a:ln w="38100">
                        <a:noFill/>
                        <a:miter/>
                      </a:ln>
                    </p:spPr>
                  </p:pic>
                </p:oleObj>
              </mc:Fallback>
            </mc:AlternateContent>
          </a:graphicData>
        </a:graphic>
      </p:graphicFrame>
      <p:graphicFrame>
        <p:nvGraphicFramePr>
          <p:cNvPr id="18" name="对象 -2147482616"/>
          <p:cNvGraphicFramePr>
            <a:graphicFrameLocks noChangeAspect="1"/>
          </p:cNvGraphicFramePr>
          <p:nvPr/>
        </p:nvGraphicFramePr>
        <p:xfrm>
          <a:off x="3809683" y="2807654"/>
          <a:ext cx="367030" cy="313055"/>
        </p:xfrm>
        <a:graphic>
          <a:graphicData uri="http://schemas.openxmlformats.org/presentationml/2006/ole">
            <mc:AlternateContent xmlns:mc="http://schemas.openxmlformats.org/markup-compatibility/2006">
              <mc:Choice xmlns:v="urn:schemas-microsoft-com:vml" Requires="v">
                <p:oleObj spid="_x0000_s21568" r:id="rId18" imgW="241300" imgH="203200" progId="Equation.KSEE3">
                  <p:embed/>
                </p:oleObj>
              </mc:Choice>
              <mc:Fallback>
                <p:oleObj r:id="rId18" imgW="241300" imgH="203200" progId="Equation.KSEE3">
                  <p:embed/>
                  <p:pic>
                    <p:nvPicPr>
                      <p:cNvPr id="0" name="图片 3075"/>
                      <p:cNvPicPr/>
                      <p:nvPr/>
                    </p:nvPicPr>
                    <p:blipFill>
                      <a:blip r:embed="rId6"/>
                      <a:stretch>
                        <a:fillRect/>
                      </a:stretch>
                    </p:blipFill>
                    <p:spPr>
                      <a:xfrm>
                        <a:off x="3809683" y="2807654"/>
                        <a:ext cx="367030" cy="31305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087438" y="4163378"/>
          <a:ext cx="232410" cy="294005"/>
        </p:xfrm>
        <a:graphic>
          <a:graphicData uri="http://schemas.openxmlformats.org/presentationml/2006/ole">
            <mc:AlternateContent xmlns:mc="http://schemas.openxmlformats.org/markup-compatibility/2006">
              <mc:Choice xmlns:v="urn:schemas-microsoft-com:vml" Requires="v">
                <p:oleObj spid="_x0000_s21569" r:id="rId19" imgW="152400" imgH="190500" progId="Equation.KSEE3">
                  <p:embed/>
                </p:oleObj>
              </mc:Choice>
              <mc:Fallback>
                <p:oleObj r:id="rId19" imgW="152400" imgH="190500" progId="Equation.KSEE3">
                  <p:embed/>
                  <p:pic>
                    <p:nvPicPr>
                      <p:cNvPr id="0" name="图片 3075"/>
                      <p:cNvPicPr/>
                      <p:nvPr/>
                    </p:nvPicPr>
                    <p:blipFill>
                      <a:blip r:embed="rId20"/>
                      <a:stretch>
                        <a:fillRect/>
                      </a:stretch>
                    </p:blipFill>
                    <p:spPr>
                      <a:xfrm>
                        <a:off x="1087438" y="4163378"/>
                        <a:ext cx="232410" cy="294005"/>
                      </a:xfrm>
                      <a:prstGeom prst="rect">
                        <a:avLst/>
                      </a:prstGeom>
                      <a:noFill/>
                      <a:ln w="38100">
                        <a:noFill/>
                        <a:miter/>
                      </a:ln>
                    </p:spPr>
                  </p:pic>
                </p:oleObj>
              </mc:Fallback>
            </mc:AlternateContent>
          </a:graphicData>
        </a:graphic>
      </p:graphicFrame>
      <p:graphicFrame>
        <p:nvGraphicFramePr>
          <p:cNvPr id="56" name="对象 -2147482616"/>
          <p:cNvGraphicFramePr>
            <a:graphicFrameLocks noChangeAspect="1"/>
          </p:cNvGraphicFramePr>
          <p:nvPr/>
        </p:nvGraphicFramePr>
        <p:xfrm>
          <a:off x="3867468" y="4165283"/>
          <a:ext cx="251460" cy="313055"/>
        </p:xfrm>
        <a:graphic>
          <a:graphicData uri="http://schemas.openxmlformats.org/presentationml/2006/ole">
            <mc:AlternateContent xmlns:mc="http://schemas.openxmlformats.org/markup-compatibility/2006">
              <mc:Choice xmlns:v="urn:schemas-microsoft-com:vml" Requires="v">
                <p:oleObj spid="_x0000_s21570" r:id="rId21" imgW="165100" imgH="203200" progId="Equation.KSEE3">
                  <p:embed/>
                </p:oleObj>
              </mc:Choice>
              <mc:Fallback>
                <p:oleObj r:id="rId21" imgW="165100" imgH="203200" progId="Equation.KSEE3">
                  <p:embed/>
                  <p:pic>
                    <p:nvPicPr>
                      <p:cNvPr id="0" name="图片 3075"/>
                      <p:cNvPicPr/>
                      <p:nvPr/>
                    </p:nvPicPr>
                    <p:blipFill>
                      <a:blip r:embed="rId22"/>
                      <a:stretch>
                        <a:fillRect/>
                      </a:stretch>
                    </p:blipFill>
                    <p:spPr>
                      <a:xfrm>
                        <a:off x="3867468" y="4165283"/>
                        <a:ext cx="251460" cy="313055"/>
                      </a:xfrm>
                      <a:prstGeom prst="rect">
                        <a:avLst/>
                      </a:prstGeom>
                      <a:noFill/>
                      <a:ln w="38100">
                        <a:noFill/>
                        <a:miter/>
                      </a:ln>
                    </p:spPr>
                  </p:pic>
                </p:oleObj>
              </mc:Fallback>
            </mc:AlternateContent>
          </a:graphicData>
        </a:graphic>
      </p:graphicFrame>
      <p:pic>
        <p:nvPicPr>
          <p:cNvPr id="11" name="图片 10"/>
          <p:cNvPicPr>
            <a:picLocks noChangeAspect="1"/>
          </p:cNvPicPr>
          <p:nvPr/>
        </p:nvPicPr>
        <p:blipFill>
          <a:blip r:embed="rId23"/>
          <a:stretch>
            <a:fillRect/>
          </a:stretch>
        </p:blipFill>
        <p:spPr>
          <a:xfrm>
            <a:off x="850265" y="5084445"/>
            <a:ext cx="2114550" cy="409575"/>
          </a:xfrm>
          <a:prstGeom prst="rect">
            <a:avLst/>
          </a:prstGeom>
        </p:spPr>
      </p:pic>
      <p:graphicFrame>
        <p:nvGraphicFramePr>
          <p:cNvPr id="17" name="对象 -2147482616"/>
          <p:cNvGraphicFramePr>
            <a:graphicFrameLocks noChangeAspect="1"/>
          </p:cNvGraphicFramePr>
          <p:nvPr/>
        </p:nvGraphicFramePr>
        <p:xfrm>
          <a:off x="5759133" y="4637088"/>
          <a:ext cx="232410" cy="313055"/>
        </p:xfrm>
        <a:graphic>
          <a:graphicData uri="http://schemas.openxmlformats.org/presentationml/2006/ole">
            <mc:AlternateContent xmlns:mc="http://schemas.openxmlformats.org/markup-compatibility/2006">
              <mc:Choice xmlns:v="urn:schemas-microsoft-com:vml" Requires="v">
                <p:oleObj spid="_x0000_s21571" r:id="rId24" imgW="152400" imgH="203200" progId="Equation.KSEE3">
                  <p:embed/>
                </p:oleObj>
              </mc:Choice>
              <mc:Fallback>
                <p:oleObj r:id="rId24" imgW="152400" imgH="203200" progId="Equation.KSEE3">
                  <p:embed/>
                  <p:pic>
                    <p:nvPicPr>
                      <p:cNvPr id="0" name="图片 3075"/>
                      <p:cNvPicPr/>
                      <p:nvPr/>
                    </p:nvPicPr>
                    <p:blipFill>
                      <a:blip r:embed="rId25"/>
                      <a:stretch>
                        <a:fillRect/>
                      </a:stretch>
                    </p:blipFill>
                    <p:spPr>
                      <a:xfrm>
                        <a:off x="5759133" y="4637088"/>
                        <a:ext cx="232410" cy="313055"/>
                      </a:xfrm>
                      <a:prstGeom prst="rect">
                        <a:avLst/>
                      </a:prstGeom>
                      <a:noFill/>
                      <a:ln w="38100">
                        <a:noFill/>
                        <a:miter/>
                      </a:ln>
                    </p:spPr>
                  </p:pic>
                </p:oleObj>
              </mc:Fallback>
            </mc:AlternateContent>
          </a:graphicData>
        </a:graphic>
      </p:graphicFrame>
      <p:graphicFrame>
        <p:nvGraphicFramePr>
          <p:cNvPr id="59" name="对象 -2147482616"/>
          <p:cNvGraphicFramePr>
            <a:graphicFrameLocks noChangeAspect="1"/>
          </p:cNvGraphicFramePr>
          <p:nvPr/>
        </p:nvGraphicFramePr>
        <p:xfrm>
          <a:off x="5711508" y="5639118"/>
          <a:ext cx="270510" cy="294005"/>
        </p:xfrm>
        <a:graphic>
          <a:graphicData uri="http://schemas.openxmlformats.org/presentationml/2006/ole">
            <mc:AlternateContent xmlns:mc="http://schemas.openxmlformats.org/markup-compatibility/2006">
              <mc:Choice xmlns:v="urn:schemas-microsoft-com:vml" Requires="v">
                <p:oleObj spid="_x0000_s21572" r:id="rId26" imgW="177165" imgH="190500" progId="Equation.KSEE3">
                  <p:embed/>
                </p:oleObj>
              </mc:Choice>
              <mc:Fallback>
                <p:oleObj r:id="rId26" imgW="177165" imgH="190500" progId="Equation.KSEE3">
                  <p:embed/>
                  <p:pic>
                    <p:nvPicPr>
                      <p:cNvPr id="0" name="图片 3075"/>
                      <p:cNvPicPr/>
                      <p:nvPr/>
                    </p:nvPicPr>
                    <p:blipFill>
                      <a:blip r:embed="rId27"/>
                      <a:stretch>
                        <a:fillRect/>
                      </a:stretch>
                    </p:blipFill>
                    <p:spPr>
                      <a:xfrm>
                        <a:off x="5711508" y="5639118"/>
                        <a:ext cx="270510" cy="294005"/>
                      </a:xfrm>
                      <a:prstGeom prst="rect">
                        <a:avLst/>
                      </a:prstGeom>
                      <a:noFill/>
                      <a:ln w="38100">
                        <a:noFill/>
                        <a:miter/>
                      </a:ln>
                    </p:spPr>
                  </p:pic>
                </p:oleObj>
              </mc:Fallback>
            </mc:AlternateContent>
          </a:graphicData>
        </a:graphic>
      </p:graphicFrame>
      <p:graphicFrame>
        <p:nvGraphicFramePr>
          <p:cNvPr id="63" name="对象 -2147482616"/>
          <p:cNvGraphicFramePr>
            <a:graphicFrameLocks noChangeAspect="1"/>
          </p:cNvGraphicFramePr>
          <p:nvPr/>
        </p:nvGraphicFramePr>
        <p:xfrm>
          <a:off x="3948431" y="6005196"/>
          <a:ext cx="233045" cy="313690"/>
        </p:xfrm>
        <a:graphic>
          <a:graphicData uri="http://schemas.openxmlformats.org/presentationml/2006/ole">
            <mc:AlternateContent xmlns:mc="http://schemas.openxmlformats.org/markup-compatibility/2006">
              <mc:Choice xmlns:v="urn:schemas-microsoft-com:vml" Requires="v">
                <p:oleObj spid="_x0000_s21573" r:id="rId28" imgW="152400" imgH="203200" progId="Equation.KSEE3">
                  <p:embed/>
                </p:oleObj>
              </mc:Choice>
              <mc:Fallback>
                <p:oleObj r:id="rId28" imgW="152400" imgH="203200" progId="Equation.KSEE3">
                  <p:embed/>
                  <p:pic>
                    <p:nvPicPr>
                      <p:cNvPr id="0" name="图片 3075"/>
                      <p:cNvPicPr/>
                      <p:nvPr/>
                    </p:nvPicPr>
                    <p:blipFill>
                      <a:blip r:embed="rId29"/>
                      <a:stretch>
                        <a:fillRect/>
                      </a:stretch>
                    </p:blipFill>
                    <p:spPr>
                      <a:xfrm>
                        <a:off x="3948431" y="6005196"/>
                        <a:ext cx="233045" cy="313690"/>
                      </a:xfrm>
                      <a:prstGeom prst="rect">
                        <a:avLst/>
                      </a:prstGeom>
                      <a:noFill/>
                      <a:ln w="38100">
                        <a:noFill/>
                        <a:miter/>
                      </a:ln>
                    </p:spPr>
                  </p:pic>
                </p:oleObj>
              </mc:Fallback>
            </mc:AlternateContent>
          </a:graphicData>
        </a:graphic>
      </p:graphicFrame>
      <p:graphicFrame>
        <p:nvGraphicFramePr>
          <p:cNvPr id="65" name="对象 -2147482616"/>
          <p:cNvGraphicFramePr>
            <a:graphicFrameLocks noChangeAspect="1"/>
          </p:cNvGraphicFramePr>
          <p:nvPr/>
        </p:nvGraphicFramePr>
        <p:xfrm>
          <a:off x="4302443" y="1956119"/>
          <a:ext cx="367030" cy="313055"/>
        </p:xfrm>
        <a:graphic>
          <a:graphicData uri="http://schemas.openxmlformats.org/presentationml/2006/ole">
            <mc:AlternateContent xmlns:mc="http://schemas.openxmlformats.org/markup-compatibility/2006">
              <mc:Choice xmlns:v="urn:schemas-microsoft-com:vml" Requires="v">
                <p:oleObj spid="_x0000_s21574" r:id="rId30" imgW="241300" imgH="203200" progId="Equation.KSEE3">
                  <p:embed/>
                </p:oleObj>
              </mc:Choice>
              <mc:Fallback>
                <p:oleObj r:id="rId30" imgW="241300" imgH="203200" progId="Equation.KSEE3">
                  <p:embed/>
                  <p:pic>
                    <p:nvPicPr>
                      <p:cNvPr id="0" name="图片 3075"/>
                      <p:cNvPicPr/>
                      <p:nvPr/>
                    </p:nvPicPr>
                    <p:blipFill>
                      <a:blip r:embed="rId6"/>
                      <a:stretch>
                        <a:fillRect/>
                      </a:stretch>
                    </p:blipFill>
                    <p:spPr>
                      <a:xfrm>
                        <a:off x="4302443" y="1956119"/>
                        <a:ext cx="367030" cy="31305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与</a:t>
            </a: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对比：</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RNN只有一个传递状态     ，LSTM有两个传输状态</a:t>
            </a:r>
            <a:r>
              <a:rPr lang="zh-CN" sz="1600" dirty="0">
                <a:ea typeface="宋体" panose="02010600030101010101" pitchFamily="2" charset="-122"/>
                <a:sym typeface="+mn-ea"/>
              </a:rPr>
              <a:t>，即</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    </a:t>
            </a:r>
            <a:r>
              <a:rPr lang="zh-CN" sz="1600" dirty="0">
                <a:ea typeface="宋体" panose="02010600030101010101" pitchFamily="2" charset="-122"/>
                <a:sym typeface="+mn-ea"/>
              </a:rPr>
              <a:t>（</a:t>
            </a:r>
            <a:r>
              <a:rPr sz="1600" dirty="0">
                <a:ea typeface="宋体" panose="02010600030101010101" pitchFamily="2" charset="-122"/>
                <a:sym typeface="+mn-ea"/>
              </a:rPr>
              <a:t>cell state）和   （hidden state</a:t>
            </a:r>
            <a:r>
              <a:rPr lang="zh-CN" sz="1600" dirty="0">
                <a:ea typeface="宋体" panose="02010600030101010101" pitchFamily="2" charset="-122"/>
                <a:sym typeface="+mn-ea"/>
              </a:rPr>
              <a:t>），其中</a:t>
            </a:r>
            <a:r>
              <a:rPr lang="en-US" altLang="zh-CN" sz="1600" dirty="0">
                <a:ea typeface="宋体" panose="02010600030101010101" pitchFamily="2" charset="-122"/>
                <a:sym typeface="+mn-ea"/>
              </a:rPr>
              <a:t>LSTM</a:t>
            </a:r>
            <a:r>
              <a:rPr lang="zh-CN" altLang="zh-CN" sz="1600" dirty="0">
                <a:ea typeface="宋体" panose="02010600030101010101" pitchFamily="2" charset="-122"/>
                <a:sym typeface="+mn-ea"/>
              </a:rPr>
              <a:t>中的     可以理解成为是</a:t>
            </a:r>
            <a:r>
              <a:rPr lang="en-US" altLang="zh-CN" sz="1600" dirty="0">
                <a:ea typeface="宋体" panose="02010600030101010101" pitchFamily="2" charset="-122"/>
                <a:sym typeface="+mn-ea"/>
              </a:rPr>
              <a:t>cell</a:t>
            </a:r>
            <a:r>
              <a:rPr lang="zh-CN" altLang="zh-CN" sz="1600" dirty="0">
                <a:ea typeface="宋体" panose="02010600030101010101" pitchFamily="2" charset="-122"/>
                <a:sym typeface="+mn-ea"/>
              </a:rPr>
              <a:t>的内部状态，而      是对外输出的状态</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    </a:t>
            </a:r>
            <a:r>
              <a:rPr lang="zh-CN" sz="1600" dirty="0">
                <a:ea typeface="宋体" panose="02010600030101010101" pitchFamily="2" charset="-122"/>
                <a:sym typeface="+mn-ea"/>
              </a:rPr>
              <a:t>改变比较慢，等于上一个状态        加上一些数值</a:t>
            </a:r>
          </a:p>
          <a:p>
            <a:pPr marL="0" indent="0">
              <a:lnSpc>
                <a:spcPct val="150000"/>
              </a:lnSpc>
              <a:buNone/>
            </a:pPr>
            <a:r>
              <a:rPr sz="1600" dirty="0">
                <a:ea typeface="宋体" panose="02010600030101010101" pitchFamily="2" charset="-122"/>
                <a:sym typeface="+mn-ea"/>
              </a:rPr>
              <a:t>     </a:t>
            </a:r>
            <a:r>
              <a:rPr lang="zh-CN" sz="1600" dirty="0">
                <a:ea typeface="宋体" panose="02010600030101010101" pitchFamily="2" charset="-122"/>
                <a:sym typeface="+mn-ea"/>
              </a:rPr>
              <a:t>在不同节点，有较大差别</a:t>
            </a:r>
          </a:p>
          <a:p>
            <a:pPr>
              <a:lnSpc>
                <a:spcPct val="150000"/>
              </a:lnSpc>
            </a:pPr>
            <a:r>
              <a:rPr lang="en-US" sz="1600" dirty="0">
                <a:ea typeface="宋体" panose="02010600030101010101" pitchFamily="2" charset="-122"/>
                <a:sym typeface="+mn-ea"/>
              </a:rPr>
              <a:t>RNN</a:t>
            </a:r>
            <a:r>
              <a:rPr lang="zh-CN" altLang="en-US" sz="1600" dirty="0">
                <a:ea typeface="宋体" panose="02010600030101010101" pitchFamily="2" charset="-122"/>
                <a:sym typeface="+mn-ea"/>
              </a:rPr>
              <a:t>只有</a:t>
            </a:r>
            <a:r>
              <a:rPr sz="1600" dirty="0">
                <a:ea typeface="宋体" panose="02010600030101010101" pitchFamily="2" charset="-122"/>
                <a:sym typeface="+mn-ea"/>
              </a:rPr>
              <a:t>一种记忆叠加方式</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LSTM</a:t>
            </a:r>
            <a:r>
              <a:rPr sz="1600" dirty="0">
                <a:ea typeface="宋体" panose="02010600030101010101" pitchFamily="2" charset="-122"/>
                <a:sym typeface="+mn-ea"/>
              </a:rPr>
              <a:t>通过门控状态来控制传输状态，记住需要长时间记忆的，忘记不重要的信息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适合长期记忆的任务</a:t>
            </a:r>
          </a:p>
          <a:p>
            <a:pPr>
              <a:lnSpc>
                <a:spcPct val="150000"/>
              </a:lnSpc>
            </a:pPr>
            <a:r>
              <a:rPr lang="en-US" sz="1600" dirty="0">
                <a:ea typeface="宋体" panose="02010600030101010101" pitchFamily="2" charset="-122"/>
                <a:sym typeface="+mn-ea"/>
              </a:rPr>
              <a:t>LSTM</a:t>
            </a:r>
            <a:r>
              <a:rPr lang="zh-CN" altLang="en-US" sz="1600" dirty="0">
                <a:ea typeface="宋体" panose="02010600030101010101" pitchFamily="2" charset="-122"/>
                <a:sym typeface="+mn-ea"/>
              </a:rPr>
              <a:t>隐藏层参数是</a:t>
            </a: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的</a:t>
            </a: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倍，</a:t>
            </a:r>
            <a:r>
              <a:rPr sz="1600" dirty="0">
                <a:ea typeface="宋体" panose="02010600030101010101" pitchFamily="2" charset="-122"/>
                <a:sym typeface="+mn-ea"/>
              </a:rPr>
              <a:t>使得训练难度加大了很多</a:t>
            </a:r>
            <a:r>
              <a:rPr lang="zh-CN" sz="1600" dirty="0">
                <a:ea typeface="宋体" panose="02010600030101010101" pitchFamily="2" charset="-122"/>
                <a:sym typeface="+mn-ea"/>
              </a:rPr>
              <a:t>（</a:t>
            </a:r>
            <a:r>
              <a:rPr lang="en-US" altLang="zh-CN" sz="1600" dirty="0">
                <a:ea typeface="宋体" panose="02010600030101010101" pitchFamily="2" charset="-122"/>
                <a:sym typeface="+mn-ea"/>
              </a:rPr>
              <a:t>Thinking</a:t>
            </a:r>
            <a:r>
              <a:rPr lang="zh-CN" altLang="zh-CN" sz="1600" dirty="0">
                <a:ea typeface="宋体" panose="02010600030101010101" pitchFamily="2" charset="-122"/>
                <a:sym typeface="+mn-ea"/>
              </a:rPr>
              <a:t>：为什么是</a:t>
            </a: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倍）</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2" name="图片 1"/>
          <p:cNvPicPr>
            <a:picLocks noChangeAspect="1"/>
          </p:cNvPicPr>
          <p:nvPr/>
        </p:nvPicPr>
        <p:blipFill>
          <a:blip r:embed="rId5"/>
          <a:stretch>
            <a:fillRect/>
          </a:stretch>
        </p:blipFill>
        <p:spPr>
          <a:xfrm>
            <a:off x="6650355" y="2140585"/>
            <a:ext cx="2371725" cy="2085975"/>
          </a:xfrm>
          <a:prstGeom prst="rect">
            <a:avLst/>
          </a:prstGeom>
        </p:spPr>
      </p:pic>
      <p:pic>
        <p:nvPicPr>
          <p:cNvPr id="4" name="图片 3"/>
          <p:cNvPicPr>
            <a:picLocks noChangeAspect="1"/>
          </p:cNvPicPr>
          <p:nvPr/>
        </p:nvPicPr>
        <p:blipFill>
          <a:blip r:embed="rId6"/>
          <a:stretch>
            <a:fillRect/>
          </a:stretch>
        </p:blipFill>
        <p:spPr>
          <a:xfrm>
            <a:off x="9279255" y="1928495"/>
            <a:ext cx="2295525" cy="2857500"/>
          </a:xfrm>
          <a:prstGeom prst="rect">
            <a:avLst/>
          </a:prstGeom>
        </p:spPr>
      </p:pic>
      <p:graphicFrame>
        <p:nvGraphicFramePr>
          <p:cNvPr id="5" name="对象 -2147482616"/>
          <p:cNvGraphicFramePr>
            <a:graphicFrameLocks noChangeAspect="1"/>
          </p:cNvGraphicFramePr>
          <p:nvPr/>
        </p:nvGraphicFramePr>
        <p:xfrm>
          <a:off x="2843531" y="1964373"/>
          <a:ext cx="252095" cy="313055"/>
        </p:xfrm>
        <a:graphic>
          <a:graphicData uri="http://schemas.openxmlformats.org/presentationml/2006/ole">
            <mc:AlternateContent xmlns:mc="http://schemas.openxmlformats.org/markup-compatibility/2006">
              <mc:Choice xmlns:v="urn:schemas-microsoft-com:vml" Requires="v">
                <p:oleObj spid="_x0000_s22561" r:id="rId7" imgW="165100" imgH="203200" progId="Equation.KSEE3">
                  <p:embed/>
                </p:oleObj>
              </mc:Choice>
              <mc:Fallback>
                <p:oleObj r:id="rId7" imgW="165100" imgH="203200" progId="Equation.KSEE3">
                  <p:embed/>
                  <p:pic>
                    <p:nvPicPr>
                      <p:cNvPr id="0" name="图片 3075"/>
                      <p:cNvPicPr/>
                      <p:nvPr/>
                    </p:nvPicPr>
                    <p:blipFill>
                      <a:blip r:embed="rId8"/>
                      <a:stretch>
                        <a:fillRect/>
                      </a:stretch>
                    </p:blipFill>
                    <p:spPr>
                      <a:xfrm>
                        <a:off x="2843531" y="1964373"/>
                        <a:ext cx="252095" cy="31305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608331" y="2455228"/>
          <a:ext cx="233045" cy="313055"/>
        </p:xfrm>
        <a:graphic>
          <a:graphicData uri="http://schemas.openxmlformats.org/presentationml/2006/ole">
            <mc:AlternateContent xmlns:mc="http://schemas.openxmlformats.org/markup-compatibility/2006">
              <mc:Choice xmlns:v="urn:schemas-microsoft-com:vml" Requires="v">
                <p:oleObj spid="_x0000_s22562" r:id="rId9" imgW="152400" imgH="203200" progId="Equation.KSEE3">
                  <p:embed/>
                </p:oleObj>
              </mc:Choice>
              <mc:Fallback>
                <p:oleObj r:id="rId9" imgW="152400" imgH="203200" progId="Equation.KSEE3">
                  <p:embed/>
                  <p:pic>
                    <p:nvPicPr>
                      <p:cNvPr id="0" name="图片 3075"/>
                      <p:cNvPicPr/>
                      <p:nvPr/>
                    </p:nvPicPr>
                    <p:blipFill>
                      <a:blip r:embed="rId10"/>
                      <a:stretch>
                        <a:fillRect/>
                      </a:stretch>
                    </p:blipFill>
                    <p:spPr>
                      <a:xfrm>
                        <a:off x="608331" y="2455228"/>
                        <a:ext cx="233045" cy="313055"/>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2199006" y="2445703"/>
          <a:ext cx="252095" cy="313055"/>
        </p:xfrm>
        <a:graphic>
          <a:graphicData uri="http://schemas.openxmlformats.org/presentationml/2006/ole">
            <mc:AlternateContent xmlns:mc="http://schemas.openxmlformats.org/markup-compatibility/2006">
              <mc:Choice xmlns:v="urn:schemas-microsoft-com:vml" Requires="v">
                <p:oleObj spid="_x0000_s22563" r:id="rId11" imgW="165100" imgH="203200" progId="Equation.KSEE3">
                  <p:embed/>
                </p:oleObj>
              </mc:Choice>
              <mc:Fallback>
                <p:oleObj r:id="rId11" imgW="165100" imgH="203200" progId="Equation.KSEE3">
                  <p:embed/>
                  <p:pic>
                    <p:nvPicPr>
                      <p:cNvPr id="0" name="图片 3075"/>
                      <p:cNvPicPr/>
                      <p:nvPr/>
                    </p:nvPicPr>
                    <p:blipFill>
                      <a:blip r:embed="rId8"/>
                      <a:stretch>
                        <a:fillRect/>
                      </a:stretch>
                    </p:blipFill>
                    <p:spPr>
                      <a:xfrm>
                        <a:off x="2199006" y="2445703"/>
                        <a:ext cx="252095" cy="313055"/>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5266691" y="2445703"/>
          <a:ext cx="233045" cy="313055"/>
        </p:xfrm>
        <a:graphic>
          <a:graphicData uri="http://schemas.openxmlformats.org/presentationml/2006/ole">
            <mc:AlternateContent xmlns:mc="http://schemas.openxmlformats.org/markup-compatibility/2006">
              <mc:Choice xmlns:v="urn:schemas-microsoft-com:vml" Requires="v">
                <p:oleObj spid="_x0000_s22564" r:id="rId12" imgW="152400" imgH="203200" progId="Equation.KSEE3">
                  <p:embed/>
                </p:oleObj>
              </mc:Choice>
              <mc:Fallback>
                <p:oleObj r:id="rId12" imgW="152400" imgH="203200" progId="Equation.KSEE3">
                  <p:embed/>
                  <p:pic>
                    <p:nvPicPr>
                      <p:cNvPr id="0" name="图片 3075"/>
                      <p:cNvPicPr/>
                      <p:nvPr/>
                    </p:nvPicPr>
                    <p:blipFill>
                      <a:blip r:embed="rId10"/>
                      <a:stretch>
                        <a:fillRect/>
                      </a:stretch>
                    </p:blipFill>
                    <p:spPr>
                      <a:xfrm>
                        <a:off x="5266691" y="2445703"/>
                        <a:ext cx="233045" cy="313055"/>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3181351" y="2835593"/>
          <a:ext cx="252095" cy="313055"/>
        </p:xfrm>
        <a:graphic>
          <a:graphicData uri="http://schemas.openxmlformats.org/presentationml/2006/ole">
            <mc:AlternateContent xmlns:mc="http://schemas.openxmlformats.org/markup-compatibility/2006">
              <mc:Choice xmlns:v="urn:schemas-microsoft-com:vml" Requires="v">
                <p:oleObj spid="_x0000_s22565" r:id="rId13" imgW="165100" imgH="203200" progId="Equation.KSEE3">
                  <p:embed/>
                </p:oleObj>
              </mc:Choice>
              <mc:Fallback>
                <p:oleObj r:id="rId13" imgW="165100" imgH="203200" progId="Equation.KSEE3">
                  <p:embed/>
                  <p:pic>
                    <p:nvPicPr>
                      <p:cNvPr id="0" name="图片 3075"/>
                      <p:cNvPicPr/>
                      <p:nvPr/>
                    </p:nvPicPr>
                    <p:blipFill>
                      <a:blip r:embed="rId8"/>
                      <a:stretch>
                        <a:fillRect/>
                      </a:stretch>
                    </p:blipFill>
                    <p:spPr>
                      <a:xfrm>
                        <a:off x="3181351" y="2835593"/>
                        <a:ext cx="252095" cy="313055"/>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612776" y="3290888"/>
          <a:ext cx="233045" cy="313055"/>
        </p:xfrm>
        <a:graphic>
          <a:graphicData uri="http://schemas.openxmlformats.org/presentationml/2006/ole">
            <mc:AlternateContent xmlns:mc="http://schemas.openxmlformats.org/markup-compatibility/2006">
              <mc:Choice xmlns:v="urn:schemas-microsoft-com:vml" Requires="v">
                <p:oleObj spid="_x0000_s22566" r:id="rId14" imgW="152400" imgH="203200" progId="Equation.KSEE3">
                  <p:embed/>
                </p:oleObj>
              </mc:Choice>
              <mc:Fallback>
                <p:oleObj r:id="rId14" imgW="152400" imgH="203200" progId="Equation.KSEE3">
                  <p:embed/>
                  <p:pic>
                    <p:nvPicPr>
                      <p:cNvPr id="0" name="图片 3075"/>
                      <p:cNvPicPr/>
                      <p:nvPr/>
                    </p:nvPicPr>
                    <p:blipFill>
                      <a:blip r:embed="rId10"/>
                      <a:stretch>
                        <a:fillRect/>
                      </a:stretch>
                    </p:blipFill>
                    <p:spPr>
                      <a:xfrm>
                        <a:off x="612776" y="3290888"/>
                        <a:ext cx="233045" cy="313055"/>
                      </a:xfrm>
                      <a:prstGeom prst="rect">
                        <a:avLst/>
                      </a:prstGeom>
                      <a:noFill/>
                      <a:ln w="38100">
                        <a:noFill/>
                        <a:miter/>
                      </a:ln>
                    </p:spPr>
                  </p:pic>
                </p:oleObj>
              </mc:Fallback>
            </mc:AlternateContent>
          </a:graphicData>
        </a:graphic>
      </p:graphicFrame>
      <p:graphicFrame>
        <p:nvGraphicFramePr>
          <p:cNvPr id="62" name="对象 -2147482616"/>
          <p:cNvGraphicFramePr>
            <a:graphicFrameLocks noChangeAspect="1"/>
          </p:cNvGraphicFramePr>
          <p:nvPr/>
        </p:nvGraphicFramePr>
        <p:xfrm>
          <a:off x="3508693" y="3302953"/>
          <a:ext cx="369570" cy="313055"/>
        </p:xfrm>
        <a:graphic>
          <a:graphicData uri="http://schemas.openxmlformats.org/presentationml/2006/ole">
            <mc:AlternateContent xmlns:mc="http://schemas.openxmlformats.org/markup-compatibility/2006">
              <mc:Choice xmlns:v="urn:schemas-microsoft-com:vml" Requires="v">
                <p:oleObj spid="_x0000_s22567" r:id="rId15" imgW="241300" imgH="203200" progId="Equation.KSEE3">
                  <p:embed/>
                </p:oleObj>
              </mc:Choice>
              <mc:Fallback>
                <p:oleObj r:id="rId15" imgW="241300" imgH="203200" progId="Equation.KSEE3">
                  <p:embed/>
                  <p:pic>
                    <p:nvPicPr>
                      <p:cNvPr id="0" name="图片 3075"/>
                      <p:cNvPicPr/>
                      <p:nvPr/>
                    </p:nvPicPr>
                    <p:blipFill>
                      <a:blip r:embed="rId16"/>
                      <a:stretch>
                        <a:fillRect/>
                      </a:stretch>
                    </p:blipFill>
                    <p:spPr>
                      <a:xfrm>
                        <a:off x="3508693" y="3302953"/>
                        <a:ext cx="369570" cy="313055"/>
                      </a:xfrm>
                      <a:prstGeom prst="rect">
                        <a:avLst/>
                      </a:prstGeom>
                      <a:noFill/>
                      <a:ln w="38100">
                        <a:noFill/>
                        <a:miter/>
                      </a:ln>
                    </p:spPr>
                  </p:pic>
                </p:oleObj>
              </mc:Fallback>
            </mc:AlternateContent>
          </a:graphicData>
        </a:graphic>
      </p:graphicFrame>
      <p:graphicFrame>
        <p:nvGraphicFramePr>
          <p:cNvPr id="64" name="对象 -2147482616"/>
          <p:cNvGraphicFramePr>
            <a:graphicFrameLocks noChangeAspect="1"/>
          </p:cNvGraphicFramePr>
          <p:nvPr/>
        </p:nvGraphicFramePr>
        <p:xfrm>
          <a:off x="593726" y="3787458"/>
          <a:ext cx="252095" cy="313055"/>
        </p:xfrm>
        <a:graphic>
          <a:graphicData uri="http://schemas.openxmlformats.org/presentationml/2006/ole">
            <mc:AlternateContent xmlns:mc="http://schemas.openxmlformats.org/markup-compatibility/2006">
              <mc:Choice xmlns:v="urn:schemas-microsoft-com:vml" Requires="v">
                <p:oleObj spid="_x0000_s22568" r:id="rId17" imgW="165100" imgH="203200" progId="Equation.KSEE3">
                  <p:embed/>
                </p:oleObj>
              </mc:Choice>
              <mc:Fallback>
                <p:oleObj r:id="rId17" imgW="165100" imgH="203200" progId="Equation.KSEE3">
                  <p:embed/>
                  <p:pic>
                    <p:nvPicPr>
                      <p:cNvPr id="0" name="图片 3075"/>
                      <p:cNvPicPr/>
                      <p:nvPr/>
                    </p:nvPicPr>
                    <p:blipFill>
                      <a:blip r:embed="rId8"/>
                      <a:stretch>
                        <a:fillRect/>
                      </a:stretch>
                    </p:blipFill>
                    <p:spPr>
                      <a:xfrm>
                        <a:off x="593726" y="3787458"/>
                        <a:ext cx="252095" cy="313055"/>
                      </a:xfrm>
                      <a:prstGeom prst="rect">
                        <a:avLst/>
                      </a:prstGeom>
                      <a:noFill/>
                      <a:ln w="38100">
                        <a:noFill/>
                        <a:miter/>
                      </a:ln>
                    </p:spPr>
                  </p:pic>
                </p:oleObj>
              </mc:Fallback>
            </mc:AlternateContent>
          </a:graphicData>
        </a:graphic>
      </p:graphicFrame>
      <p:sp>
        <p:nvSpPr>
          <p:cNvPr id="66" name="Content Placeholder 2"/>
          <p:cNvSpPr txBox="1">
            <a:spLocks noGrp="1"/>
          </p:cNvSpPr>
          <p:nvPr/>
        </p:nvSpPr>
        <p:spPr>
          <a:xfrm>
            <a:off x="7534275" y="4708525"/>
            <a:ext cx="1518285" cy="4298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结构</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
        <p:nvSpPr>
          <p:cNvPr id="67" name="Content Placeholder 2"/>
          <p:cNvSpPr txBox="1">
            <a:spLocks noGrp="1"/>
          </p:cNvSpPr>
          <p:nvPr/>
        </p:nvSpPr>
        <p:spPr>
          <a:xfrm>
            <a:off x="10048875" y="4691380"/>
            <a:ext cx="1518285" cy="4298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结构</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ustDataLst>
      <p:tags r:id="rId2"/>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descr="2"/>
          <p:cNvPicPr>
            <a:picLocks noChangeAspect="1"/>
          </p:cNvPicPr>
          <p:nvPr/>
        </p:nvPicPr>
        <p:blipFill>
          <a:blip r:embed="rId5"/>
          <a:stretch>
            <a:fillRect/>
          </a:stretch>
        </p:blipFill>
        <p:spPr>
          <a:xfrm>
            <a:off x="6111240" y="1554480"/>
            <a:ext cx="6048375" cy="3333750"/>
          </a:xfrm>
          <a:prstGeom prst="rect">
            <a:avLst/>
          </a:prstGeom>
        </p:spPr>
      </p:pic>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7347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内部结构：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LSTM</a:t>
            </a:r>
            <a:r>
              <a:rPr lang="zh-CN" sz="1600" dirty="0">
                <a:ea typeface="宋体" panose="02010600030101010101" pitchFamily="2" charset="-122"/>
                <a:sym typeface="+mn-ea"/>
              </a:rPr>
              <a:t>隐藏层有两个状态，即     和</a:t>
            </a:r>
            <a:endParaRPr lang="en-US"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由LSTM的结构可知，在每个迭代周期，   需要不断地被更新。和RNN的    类似</a:t>
            </a:r>
            <a:r>
              <a:rPr lang="zh-CN" sz="1600" dirty="0">
                <a:ea typeface="宋体" panose="02010600030101010101" pitchFamily="2" charset="-122"/>
                <a:sym typeface="+mn-ea"/>
              </a:rPr>
              <a:t>， </a:t>
            </a:r>
            <a:r>
              <a:rPr sz="1600" dirty="0">
                <a:ea typeface="宋体" panose="02010600030101010101" pitchFamily="2" charset="-122"/>
                <a:sym typeface="+mn-ea"/>
              </a:rPr>
              <a:t> 由       演化而来</a:t>
            </a:r>
            <a:r>
              <a:rPr lang="zh-CN" sz="1600" dirty="0">
                <a:ea typeface="宋体" panose="02010600030101010101" pitchFamily="2" charset="-122"/>
                <a:sym typeface="+mn-ea"/>
              </a:rPr>
              <a:t>（ </a:t>
            </a:r>
            <a:r>
              <a:rPr sz="1600" dirty="0">
                <a:ea typeface="宋体" panose="02010600030101010101" pitchFamily="2" charset="-122"/>
                <a:sym typeface="+mn-ea"/>
              </a:rPr>
              <a:t>     的内容保留一部分，同时也加入一些新东西，就构成了    </a:t>
            </a:r>
            <a:r>
              <a:rPr lang="zh-CN" sz="1600" dirty="0">
                <a:ea typeface="宋体" panose="02010600030101010101" pitchFamily="2" charset="-122"/>
                <a:sym typeface="+mn-ea"/>
              </a:rPr>
              <a:t>）</a:t>
            </a:r>
            <a:endParaRPr lang="en-US"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      中保留的比例由遗忘阀门      来控制，阀门的作用通过元素之间的对应乘积来体现</a:t>
            </a:r>
          </a:p>
          <a:p>
            <a:pPr marL="0" indent="0">
              <a:lnSpc>
                <a:spcPct val="150000"/>
              </a:lnSpc>
              <a:buNone/>
            </a:pPr>
            <a:r>
              <a:rPr sz="1600" dirty="0">
                <a:ea typeface="宋体" panose="02010600030101010101" pitchFamily="2" charset="-122"/>
                <a:sym typeface="+mn-ea"/>
              </a:rPr>
              <a:t>     上新加入的</a:t>
            </a:r>
            <a:r>
              <a:rPr lang="zh-CN" sz="1600" dirty="0">
                <a:ea typeface="宋体" panose="02010600030101010101" pitchFamily="2" charset="-122"/>
                <a:sym typeface="+mn-ea"/>
              </a:rPr>
              <a:t>部分</a:t>
            </a:r>
            <a:r>
              <a:rPr sz="1600" dirty="0">
                <a:ea typeface="宋体" panose="02010600030101010101" pitchFamily="2" charset="-122"/>
                <a:sym typeface="+mn-ea"/>
              </a:rPr>
              <a:t>是 </a:t>
            </a:r>
            <a:r>
              <a:rPr lang="en-US" altLang="zh-CN" sz="1600" dirty="0">
                <a:ea typeface="宋体" panose="02010600030101010101" pitchFamily="2" charset="-122"/>
                <a:sym typeface="+mn-ea"/>
              </a:rPr>
              <a:t>Z</a:t>
            </a:r>
            <a:r>
              <a:rPr sz="1600" dirty="0">
                <a:ea typeface="宋体" panose="02010600030101010101" pitchFamily="2" charset="-122"/>
                <a:sym typeface="+mn-ea"/>
              </a:rPr>
              <a:t> ，即输入向量。 </a:t>
            </a:r>
            <a:r>
              <a:rPr lang="en-US" sz="1600" dirty="0">
                <a:ea typeface="宋体" panose="02010600030101010101" pitchFamily="2" charset="-122"/>
                <a:sym typeface="+mn-ea"/>
              </a:rPr>
              <a:t>Z</a:t>
            </a:r>
            <a:r>
              <a:rPr sz="1600" dirty="0">
                <a:ea typeface="宋体" panose="02010600030101010101" pitchFamily="2" charset="-122"/>
                <a:sym typeface="+mn-ea"/>
              </a:rPr>
              <a:t> 也需要按照一定的比例来加入，这个比例由输入阀门      控制，输入向量和输入阀门的对应乘积就是真正需要新加入的内容</a:t>
            </a:r>
          </a:p>
          <a:p>
            <a:pPr marL="0" indent="0">
              <a:lnSpc>
                <a:spcPct val="150000"/>
              </a:lnSpc>
              <a:buNone/>
            </a:pPr>
            <a:r>
              <a:rPr sz="1600" dirty="0">
                <a:ea typeface="宋体" panose="02010600030101010101" pitchFamily="2" charset="-122"/>
                <a:sym typeface="+mn-ea"/>
              </a:rPr>
              <a:t>     是Hadamard Product，</a:t>
            </a:r>
            <a:r>
              <a:rPr lang="zh-CN" sz="1600" dirty="0">
                <a:ea typeface="宋体" panose="02010600030101010101" pitchFamily="2" charset="-122"/>
                <a:sym typeface="+mn-ea"/>
              </a:rPr>
              <a:t>即</a:t>
            </a:r>
            <a:r>
              <a:rPr sz="1600" dirty="0">
                <a:ea typeface="宋体" panose="02010600030101010101" pitchFamily="2" charset="-122"/>
                <a:sym typeface="+mn-ea"/>
              </a:rPr>
              <a:t>矩阵中对应的元素相乘，因此相乘矩阵</a:t>
            </a:r>
            <a:r>
              <a:rPr lang="zh-CN" sz="1600" dirty="0">
                <a:ea typeface="宋体" panose="02010600030101010101" pitchFamily="2" charset="-122"/>
                <a:sym typeface="+mn-ea"/>
              </a:rPr>
              <a:t>需要</a:t>
            </a:r>
            <a:r>
              <a:rPr lang="en-US" altLang="zh-CN" sz="1600" dirty="0">
                <a:ea typeface="宋体" panose="02010600030101010101" pitchFamily="2" charset="-122"/>
                <a:sym typeface="+mn-ea"/>
              </a:rPr>
              <a:t>shape</a:t>
            </a:r>
            <a:r>
              <a:rPr lang="zh-CN" altLang="zh-CN" sz="1600" dirty="0">
                <a:ea typeface="宋体" panose="02010600030101010101" pitchFamily="2" charset="-122"/>
                <a:sym typeface="+mn-ea"/>
              </a:rPr>
              <a:t>相等，</a:t>
            </a:r>
            <a:r>
              <a:rPr sz="1600" dirty="0">
                <a:ea typeface="宋体" panose="02010600030101010101" pitchFamily="2" charset="-122"/>
                <a:sym typeface="+mn-ea"/>
              </a:rPr>
              <a:t>    代表矩阵加法</a:t>
            </a:r>
          </a:p>
        </p:txBody>
      </p:sp>
      <p:graphicFrame>
        <p:nvGraphicFramePr>
          <p:cNvPr id="19" name="对象 -2147482616"/>
          <p:cNvGraphicFramePr>
            <a:graphicFrameLocks noChangeAspect="1"/>
          </p:cNvGraphicFramePr>
          <p:nvPr/>
        </p:nvGraphicFramePr>
        <p:xfrm>
          <a:off x="3369310" y="1934846"/>
          <a:ext cx="212725" cy="351790"/>
        </p:xfrm>
        <a:graphic>
          <a:graphicData uri="http://schemas.openxmlformats.org/presentationml/2006/ole">
            <mc:AlternateContent xmlns:mc="http://schemas.openxmlformats.org/markup-compatibility/2006">
              <mc:Choice xmlns:v="urn:schemas-microsoft-com:vml" Requires="v">
                <p:oleObj spid="_x0000_s23625" r:id="rId6" imgW="139700" imgH="228600" progId="Equation.KSEE3">
                  <p:embed/>
                </p:oleObj>
              </mc:Choice>
              <mc:Fallback>
                <p:oleObj r:id="rId6" imgW="139700" imgH="228600" progId="Equation.KSEE3">
                  <p:embed/>
                  <p:pic>
                    <p:nvPicPr>
                      <p:cNvPr id="0" name="图片 3075"/>
                      <p:cNvPicPr/>
                      <p:nvPr/>
                    </p:nvPicPr>
                    <p:blipFill>
                      <a:blip r:embed="rId7"/>
                      <a:stretch>
                        <a:fillRect/>
                      </a:stretch>
                    </p:blipFill>
                    <p:spPr>
                      <a:xfrm>
                        <a:off x="3369310" y="1934846"/>
                        <a:ext cx="212725" cy="351790"/>
                      </a:xfrm>
                      <a:prstGeom prst="rect">
                        <a:avLst/>
                      </a:prstGeom>
                      <a:noFill/>
                      <a:ln w="38100">
                        <a:noFill/>
                        <a:miter/>
                      </a:ln>
                    </p:spPr>
                  </p:pic>
                </p:oleObj>
              </mc:Fallback>
            </mc:AlternateContent>
          </a:graphicData>
        </a:graphic>
      </p:graphicFrame>
      <p:graphicFrame>
        <p:nvGraphicFramePr>
          <p:cNvPr id="21" name="对象 -2147482616"/>
          <p:cNvGraphicFramePr>
            <a:graphicFrameLocks noChangeAspect="1"/>
          </p:cNvGraphicFramePr>
          <p:nvPr/>
        </p:nvGraphicFramePr>
        <p:xfrm>
          <a:off x="3786823" y="1963421"/>
          <a:ext cx="232410" cy="351790"/>
        </p:xfrm>
        <a:graphic>
          <a:graphicData uri="http://schemas.openxmlformats.org/presentationml/2006/ole">
            <mc:AlternateContent xmlns:mc="http://schemas.openxmlformats.org/markup-compatibility/2006">
              <mc:Choice xmlns:v="urn:schemas-microsoft-com:vml" Requires="v">
                <p:oleObj spid="_x0000_s23626" r:id="rId8" imgW="152400" imgH="228600" progId="Equation.KSEE3">
                  <p:embed/>
                </p:oleObj>
              </mc:Choice>
              <mc:Fallback>
                <p:oleObj r:id="rId8" imgW="152400" imgH="228600" progId="Equation.KSEE3">
                  <p:embed/>
                  <p:pic>
                    <p:nvPicPr>
                      <p:cNvPr id="0" name="图片 3075"/>
                      <p:cNvPicPr/>
                      <p:nvPr/>
                    </p:nvPicPr>
                    <p:blipFill>
                      <a:blip r:embed="rId9"/>
                      <a:stretch>
                        <a:fillRect/>
                      </a:stretch>
                    </p:blipFill>
                    <p:spPr>
                      <a:xfrm>
                        <a:off x="3786823" y="1963421"/>
                        <a:ext cx="232410" cy="351790"/>
                      </a:xfrm>
                      <a:prstGeom prst="rect">
                        <a:avLst/>
                      </a:prstGeom>
                      <a:noFill/>
                      <a:ln w="38100">
                        <a:noFill/>
                        <a:miter/>
                      </a:ln>
                    </p:spPr>
                  </p:pic>
                </p:oleObj>
              </mc:Fallback>
            </mc:AlternateContent>
          </a:graphicData>
        </a:graphic>
      </p:graphicFrame>
      <p:graphicFrame>
        <p:nvGraphicFramePr>
          <p:cNvPr id="31" name="对象 -2147482616"/>
          <p:cNvGraphicFramePr>
            <a:graphicFrameLocks noChangeAspect="1"/>
          </p:cNvGraphicFramePr>
          <p:nvPr/>
        </p:nvGraphicFramePr>
        <p:xfrm>
          <a:off x="4071620" y="2426971"/>
          <a:ext cx="212725" cy="351790"/>
        </p:xfrm>
        <a:graphic>
          <a:graphicData uri="http://schemas.openxmlformats.org/presentationml/2006/ole">
            <mc:AlternateContent xmlns:mc="http://schemas.openxmlformats.org/markup-compatibility/2006">
              <mc:Choice xmlns:v="urn:schemas-microsoft-com:vml" Requires="v">
                <p:oleObj spid="_x0000_s23627" r:id="rId10" imgW="139700" imgH="228600" progId="Equation.KSEE3">
                  <p:embed/>
                </p:oleObj>
              </mc:Choice>
              <mc:Fallback>
                <p:oleObj r:id="rId10" imgW="139700" imgH="228600" progId="Equation.KSEE3">
                  <p:embed/>
                  <p:pic>
                    <p:nvPicPr>
                      <p:cNvPr id="0" name="图片 3075"/>
                      <p:cNvPicPr/>
                      <p:nvPr/>
                    </p:nvPicPr>
                    <p:blipFill>
                      <a:blip r:embed="rId7"/>
                      <a:stretch>
                        <a:fillRect/>
                      </a:stretch>
                    </p:blipFill>
                    <p:spPr>
                      <a:xfrm>
                        <a:off x="4071620" y="2426971"/>
                        <a:ext cx="212725" cy="351790"/>
                      </a:xfrm>
                      <a:prstGeom prst="rect">
                        <a:avLst/>
                      </a:prstGeom>
                      <a:noFill/>
                      <a:ln w="38100">
                        <a:noFill/>
                        <a:miter/>
                      </a:ln>
                    </p:spPr>
                  </p:pic>
                </p:oleObj>
              </mc:Fallback>
            </mc:AlternateContent>
          </a:graphicData>
        </a:graphic>
      </p:graphicFrame>
      <p:graphicFrame>
        <p:nvGraphicFramePr>
          <p:cNvPr id="33" name="对象 -2147482616"/>
          <p:cNvGraphicFramePr>
            <a:graphicFrameLocks noChangeAspect="1"/>
          </p:cNvGraphicFramePr>
          <p:nvPr/>
        </p:nvGraphicFramePr>
        <p:xfrm>
          <a:off x="2131695" y="2797811"/>
          <a:ext cx="212725" cy="351790"/>
        </p:xfrm>
        <a:graphic>
          <a:graphicData uri="http://schemas.openxmlformats.org/presentationml/2006/ole">
            <mc:AlternateContent xmlns:mc="http://schemas.openxmlformats.org/markup-compatibility/2006">
              <mc:Choice xmlns:v="urn:schemas-microsoft-com:vml" Requires="v">
                <p:oleObj spid="_x0000_s23628" r:id="rId11" imgW="139700" imgH="228600" progId="Equation.KSEE3">
                  <p:embed/>
                </p:oleObj>
              </mc:Choice>
              <mc:Fallback>
                <p:oleObj r:id="rId11" imgW="139700" imgH="228600" progId="Equation.KSEE3">
                  <p:embed/>
                  <p:pic>
                    <p:nvPicPr>
                      <p:cNvPr id="0" name="图片 3075"/>
                      <p:cNvPicPr/>
                      <p:nvPr/>
                    </p:nvPicPr>
                    <p:blipFill>
                      <a:blip r:embed="rId7"/>
                      <a:stretch>
                        <a:fillRect/>
                      </a:stretch>
                    </p:blipFill>
                    <p:spPr>
                      <a:xfrm>
                        <a:off x="2131695" y="2797811"/>
                        <a:ext cx="212725" cy="351790"/>
                      </a:xfrm>
                      <a:prstGeom prst="rect">
                        <a:avLst/>
                      </a:prstGeom>
                      <a:noFill/>
                      <a:ln w="38100">
                        <a:noFill/>
                        <a:miter/>
                      </a:ln>
                    </p:spPr>
                  </p:pic>
                </p:oleObj>
              </mc:Fallback>
            </mc:AlternateContent>
          </a:graphicData>
        </a:graphic>
      </p:graphicFrame>
      <p:graphicFrame>
        <p:nvGraphicFramePr>
          <p:cNvPr id="35" name="对象 -2147482616"/>
          <p:cNvGraphicFramePr>
            <a:graphicFrameLocks noChangeAspect="1"/>
          </p:cNvGraphicFramePr>
          <p:nvPr/>
        </p:nvGraphicFramePr>
        <p:xfrm>
          <a:off x="2519680" y="2788286"/>
          <a:ext cx="347345" cy="351790"/>
        </p:xfrm>
        <a:graphic>
          <a:graphicData uri="http://schemas.openxmlformats.org/presentationml/2006/ole">
            <mc:AlternateContent xmlns:mc="http://schemas.openxmlformats.org/markup-compatibility/2006">
              <mc:Choice xmlns:v="urn:schemas-microsoft-com:vml" Requires="v">
                <p:oleObj spid="_x0000_s23629" r:id="rId12" imgW="228600" imgH="228600" progId="Equation.KSEE3">
                  <p:embed/>
                </p:oleObj>
              </mc:Choice>
              <mc:Fallback>
                <p:oleObj r:id="rId12" imgW="228600" imgH="228600" progId="Equation.KSEE3">
                  <p:embed/>
                  <p:pic>
                    <p:nvPicPr>
                      <p:cNvPr id="0" name="图片 3075"/>
                      <p:cNvPicPr/>
                      <p:nvPr/>
                    </p:nvPicPr>
                    <p:blipFill>
                      <a:blip r:embed="rId13"/>
                      <a:stretch>
                        <a:fillRect/>
                      </a:stretch>
                    </p:blipFill>
                    <p:spPr>
                      <a:xfrm>
                        <a:off x="2519680" y="2788286"/>
                        <a:ext cx="347345" cy="351790"/>
                      </a:xfrm>
                      <a:prstGeom prst="rect">
                        <a:avLst/>
                      </a:prstGeom>
                      <a:noFill/>
                      <a:ln w="38100">
                        <a:noFill/>
                        <a:miter/>
                      </a:ln>
                    </p:spPr>
                  </p:pic>
                </p:oleObj>
              </mc:Fallback>
            </mc:AlternateContent>
          </a:graphicData>
        </a:graphic>
      </p:graphicFrame>
      <p:graphicFrame>
        <p:nvGraphicFramePr>
          <p:cNvPr id="37" name="对象 -2147482616"/>
          <p:cNvGraphicFramePr>
            <a:graphicFrameLocks noChangeAspect="1"/>
          </p:cNvGraphicFramePr>
          <p:nvPr/>
        </p:nvGraphicFramePr>
        <p:xfrm>
          <a:off x="3796665" y="2797811"/>
          <a:ext cx="347345" cy="351790"/>
        </p:xfrm>
        <a:graphic>
          <a:graphicData uri="http://schemas.openxmlformats.org/presentationml/2006/ole">
            <mc:AlternateContent xmlns:mc="http://schemas.openxmlformats.org/markup-compatibility/2006">
              <mc:Choice xmlns:v="urn:schemas-microsoft-com:vml" Requires="v">
                <p:oleObj spid="_x0000_s23630" r:id="rId14" imgW="228600" imgH="228600" progId="Equation.KSEE3">
                  <p:embed/>
                </p:oleObj>
              </mc:Choice>
              <mc:Fallback>
                <p:oleObj r:id="rId14" imgW="228600" imgH="228600" progId="Equation.KSEE3">
                  <p:embed/>
                  <p:pic>
                    <p:nvPicPr>
                      <p:cNvPr id="0" name="图片 3075"/>
                      <p:cNvPicPr/>
                      <p:nvPr/>
                    </p:nvPicPr>
                    <p:blipFill>
                      <a:blip r:embed="rId13"/>
                      <a:stretch>
                        <a:fillRect/>
                      </a:stretch>
                    </p:blipFill>
                    <p:spPr>
                      <a:xfrm>
                        <a:off x="3796665" y="2797811"/>
                        <a:ext cx="347345" cy="351790"/>
                      </a:xfrm>
                      <a:prstGeom prst="rect">
                        <a:avLst/>
                      </a:prstGeom>
                      <a:noFill/>
                      <a:ln w="38100">
                        <a:noFill/>
                        <a:miter/>
                      </a:ln>
                    </p:spPr>
                  </p:pic>
                </p:oleObj>
              </mc:Fallback>
            </mc:AlternateContent>
          </a:graphicData>
        </a:graphic>
      </p:graphicFrame>
      <p:graphicFrame>
        <p:nvGraphicFramePr>
          <p:cNvPr id="39" name="对象 -2147482616"/>
          <p:cNvGraphicFramePr>
            <a:graphicFrameLocks noChangeAspect="1"/>
          </p:cNvGraphicFramePr>
          <p:nvPr>
            <p:extLst>
              <p:ext uri="{D42A27DB-BD31-4B8C-83A1-F6EECF244321}">
                <p14:modId xmlns:p14="http://schemas.microsoft.com/office/powerpoint/2010/main" val="584415000"/>
              </p:ext>
            </p:extLst>
          </p:nvPr>
        </p:nvGraphicFramePr>
        <p:xfrm>
          <a:off x="3447787" y="3164728"/>
          <a:ext cx="212725" cy="351790"/>
        </p:xfrm>
        <a:graphic>
          <a:graphicData uri="http://schemas.openxmlformats.org/presentationml/2006/ole">
            <mc:AlternateContent xmlns:mc="http://schemas.openxmlformats.org/markup-compatibility/2006">
              <mc:Choice xmlns:v="urn:schemas-microsoft-com:vml" Requires="v">
                <p:oleObj spid="_x0000_s23631" r:id="rId15" imgW="139700" imgH="228600" progId="Equation.KSEE3">
                  <p:embed/>
                </p:oleObj>
              </mc:Choice>
              <mc:Fallback>
                <p:oleObj r:id="rId15" imgW="139700" imgH="228600" progId="Equation.KSEE3">
                  <p:embed/>
                  <p:pic>
                    <p:nvPicPr>
                      <p:cNvPr id="0" name="图片 3075"/>
                      <p:cNvPicPr/>
                      <p:nvPr/>
                    </p:nvPicPr>
                    <p:blipFill>
                      <a:blip r:embed="rId7"/>
                      <a:stretch>
                        <a:fillRect/>
                      </a:stretch>
                    </p:blipFill>
                    <p:spPr>
                      <a:xfrm>
                        <a:off x="3447787" y="3164728"/>
                        <a:ext cx="212725" cy="351790"/>
                      </a:xfrm>
                      <a:prstGeom prst="rect">
                        <a:avLst/>
                      </a:prstGeom>
                      <a:noFill/>
                      <a:ln w="38100">
                        <a:noFill/>
                        <a:miter/>
                      </a:ln>
                    </p:spPr>
                  </p:pic>
                </p:oleObj>
              </mc:Fallback>
            </mc:AlternateContent>
          </a:graphicData>
        </a:graphic>
      </p:graphicFrame>
      <p:graphicFrame>
        <p:nvGraphicFramePr>
          <p:cNvPr id="41" name="对象 -2147482616"/>
          <p:cNvGraphicFramePr>
            <a:graphicFrameLocks noChangeAspect="1"/>
          </p:cNvGraphicFramePr>
          <p:nvPr/>
        </p:nvGraphicFramePr>
        <p:xfrm>
          <a:off x="1416368" y="2835911"/>
          <a:ext cx="232410" cy="351790"/>
        </p:xfrm>
        <a:graphic>
          <a:graphicData uri="http://schemas.openxmlformats.org/presentationml/2006/ole">
            <mc:AlternateContent xmlns:mc="http://schemas.openxmlformats.org/markup-compatibility/2006">
              <mc:Choice xmlns:v="urn:schemas-microsoft-com:vml" Requires="v">
                <p:oleObj spid="_x0000_s23632" r:id="rId16" imgW="152400" imgH="228600" progId="Equation.KSEE3">
                  <p:embed/>
                </p:oleObj>
              </mc:Choice>
              <mc:Fallback>
                <p:oleObj r:id="rId16" imgW="152400" imgH="228600" progId="Equation.KSEE3">
                  <p:embed/>
                  <p:pic>
                    <p:nvPicPr>
                      <p:cNvPr id="0" name="图片 3075"/>
                      <p:cNvPicPr/>
                      <p:nvPr/>
                    </p:nvPicPr>
                    <p:blipFill>
                      <a:blip r:embed="rId9"/>
                      <a:stretch>
                        <a:fillRect/>
                      </a:stretch>
                    </p:blipFill>
                    <p:spPr>
                      <a:xfrm>
                        <a:off x="1416368" y="2835911"/>
                        <a:ext cx="232410" cy="351790"/>
                      </a:xfrm>
                      <a:prstGeom prst="rect">
                        <a:avLst/>
                      </a:prstGeom>
                      <a:noFill/>
                      <a:ln w="38100">
                        <a:noFill/>
                        <a:miter/>
                      </a:ln>
                    </p:spPr>
                  </p:pic>
                </p:oleObj>
              </mc:Fallback>
            </mc:AlternateContent>
          </a:graphicData>
        </a:graphic>
      </p:graphicFrame>
      <p:graphicFrame>
        <p:nvGraphicFramePr>
          <p:cNvPr id="43" name="对象 -2147482616"/>
          <p:cNvGraphicFramePr>
            <a:graphicFrameLocks noChangeAspect="1"/>
          </p:cNvGraphicFramePr>
          <p:nvPr/>
        </p:nvGraphicFramePr>
        <p:xfrm>
          <a:off x="598805" y="3641091"/>
          <a:ext cx="347345" cy="351790"/>
        </p:xfrm>
        <a:graphic>
          <a:graphicData uri="http://schemas.openxmlformats.org/presentationml/2006/ole">
            <mc:AlternateContent xmlns:mc="http://schemas.openxmlformats.org/markup-compatibility/2006">
              <mc:Choice xmlns:v="urn:schemas-microsoft-com:vml" Requires="v">
                <p:oleObj spid="_x0000_s23633" r:id="rId17" imgW="228600" imgH="228600" progId="Equation.KSEE3">
                  <p:embed/>
                </p:oleObj>
              </mc:Choice>
              <mc:Fallback>
                <p:oleObj r:id="rId17" imgW="228600" imgH="228600" progId="Equation.KSEE3">
                  <p:embed/>
                  <p:pic>
                    <p:nvPicPr>
                      <p:cNvPr id="0" name="图片 3075"/>
                      <p:cNvPicPr/>
                      <p:nvPr/>
                    </p:nvPicPr>
                    <p:blipFill>
                      <a:blip r:embed="rId13"/>
                      <a:stretch>
                        <a:fillRect/>
                      </a:stretch>
                    </p:blipFill>
                    <p:spPr>
                      <a:xfrm>
                        <a:off x="598805" y="3641091"/>
                        <a:ext cx="347345" cy="351790"/>
                      </a:xfrm>
                      <a:prstGeom prst="rect">
                        <a:avLst/>
                      </a:prstGeom>
                      <a:noFill/>
                      <a:ln w="38100">
                        <a:noFill/>
                        <a:miter/>
                      </a:ln>
                    </p:spPr>
                  </p:pic>
                </p:oleObj>
              </mc:Fallback>
            </mc:AlternateContent>
          </a:graphicData>
        </a:graphic>
      </p:graphicFrame>
      <p:graphicFrame>
        <p:nvGraphicFramePr>
          <p:cNvPr id="45" name="对象 -2147482616"/>
          <p:cNvGraphicFramePr>
            <a:graphicFrameLocks noChangeAspect="1"/>
          </p:cNvGraphicFramePr>
          <p:nvPr/>
        </p:nvGraphicFramePr>
        <p:xfrm>
          <a:off x="3136583" y="3687446"/>
          <a:ext cx="289560" cy="293370"/>
        </p:xfrm>
        <a:graphic>
          <a:graphicData uri="http://schemas.openxmlformats.org/presentationml/2006/ole">
            <mc:AlternateContent xmlns:mc="http://schemas.openxmlformats.org/markup-compatibility/2006">
              <mc:Choice xmlns:v="urn:schemas-microsoft-com:vml" Requires="v">
                <p:oleObj spid="_x0000_s23634" r:id="rId18" imgW="190500" imgH="190500" progId="Equation.KSEE3">
                  <p:embed/>
                </p:oleObj>
              </mc:Choice>
              <mc:Fallback>
                <p:oleObj r:id="rId18" imgW="190500" imgH="190500" progId="Equation.KSEE3">
                  <p:embed/>
                  <p:pic>
                    <p:nvPicPr>
                      <p:cNvPr id="0" name="图片 3075"/>
                      <p:cNvPicPr/>
                      <p:nvPr/>
                    </p:nvPicPr>
                    <p:blipFill>
                      <a:blip r:embed="rId19"/>
                      <a:stretch>
                        <a:fillRect/>
                      </a:stretch>
                    </p:blipFill>
                    <p:spPr>
                      <a:xfrm>
                        <a:off x="3136583" y="3687446"/>
                        <a:ext cx="289560" cy="293370"/>
                      </a:xfrm>
                      <a:prstGeom prst="rect">
                        <a:avLst/>
                      </a:prstGeom>
                      <a:noFill/>
                      <a:ln w="38100">
                        <a:noFill/>
                        <a:miter/>
                      </a:ln>
                    </p:spPr>
                  </p:pic>
                </p:oleObj>
              </mc:Fallback>
            </mc:AlternateContent>
          </a:graphicData>
        </a:graphic>
      </p:graphicFrame>
      <p:graphicFrame>
        <p:nvGraphicFramePr>
          <p:cNvPr id="47" name="对象 -2147482616"/>
          <p:cNvGraphicFramePr>
            <a:graphicFrameLocks noChangeAspect="1"/>
          </p:cNvGraphicFramePr>
          <p:nvPr/>
        </p:nvGraphicFramePr>
        <p:xfrm>
          <a:off x="598805" y="4512311"/>
          <a:ext cx="347345" cy="351790"/>
        </p:xfrm>
        <a:graphic>
          <a:graphicData uri="http://schemas.openxmlformats.org/presentationml/2006/ole">
            <mc:AlternateContent xmlns:mc="http://schemas.openxmlformats.org/markup-compatibility/2006">
              <mc:Choice xmlns:v="urn:schemas-microsoft-com:vml" Requires="v">
                <p:oleObj spid="_x0000_s23635" r:id="rId20" imgW="228600" imgH="228600" progId="Equation.KSEE3">
                  <p:embed/>
                </p:oleObj>
              </mc:Choice>
              <mc:Fallback>
                <p:oleObj r:id="rId20" imgW="228600" imgH="228600" progId="Equation.KSEE3">
                  <p:embed/>
                  <p:pic>
                    <p:nvPicPr>
                      <p:cNvPr id="0" name="图片 3075"/>
                      <p:cNvPicPr/>
                      <p:nvPr/>
                    </p:nvPicPr>
                    <p:blipFill>
                      <a:blip r:embed="rId13"/>
                      <a:stretch>
                        <a:fillRect/>
                      </a:stretch>
                    </p:blipFill>
                    <p:spPr>
                      <a:xfrm>
                        <a:off x="598805" y="4512311"/>
                        <a:ext cx="347345" cy="351790"/>
                      </a:xfrm>
                      <a:prstGeom prst="rect">
                        <a:avLst/>
                      </a:prstGeom>
                      <a:noFill/>
                      <a:ln w="38100">
                        <a:noFill/>
                        <a:miter/>
                      </a:ln>
                    </p:spPr>
                  </p:pic>
                </p:oleObj>
              </mc:Fallback>
            </mc:AlternateContent>
          </a:graphicData>
        </a:graphic>
      </p:graphicFrame>
      <p:graphicFrame>
        <p:nvGraphicFramePr>
          <p:cNvPr id="49" name="对象 -2147482616"/>
          <p:cNvGraphicFramePr>
            <a:graphicFrameLocks noChangeAspect="1"/>
          </p:cNvGraphicFramePr>
          <p:nvPr>
            <p:extLst>
              <p:ext uri="{D42A27DB-BD31-4B8C-83A1-F6EECF244321}">
                <p14:modId xmlns:p14="http://schemas.microsoft.com/office/powerpoint/2010/main" val="2899364572"/>
              </p:ext>
            </p:extLst>
          </p:nvPr>
        </p:nvGraphicFramePr>
        <p:xfrm>
          <a:off x="3496159" y="4867459"/>
          <a:ext cx="231775" cy="293370"/>
        </p:xfrm>
        <a:graphic>
          <a:graphicData uri="http://schemas.openxmlformats.org/presentationml/2006/ole">
            <mc:AlternateContent xmlns:mc="http://schemas.openxmlformats.org/markup-compatibility/2006">
              <mc:Choice xmlns:v="urn:schemas-microsoft-com:vml" Requires="v">
                <p:oleObj spid="_x0000_s23636" r:id="rId21" imgW="152400" imgH="190500" progId="Equation.KSEE3">
                  <p:embed/>
                </p:oleObj>
              </mc:Choice>
              <mc:Fallback>
                <p:oleObj r:id="rId21" imgW="152400" imgH="190500" progId="Equation.KSEE3">
                  <p:embed/>
                  <p:pic>
                    <p:nvPicPr>
                      <p:cNvPr id="0" name="图片 3075"/>
                      <p:cNvPicPr/>
                      <p:nvPr/>
                    </p:nvPicPr>
                    <p:blipFill>
                      <a:blip r:embed="rId22"/>
                      <a:stretch>
                        <a:fillRect/>
                      </a:stretch>
                    </p:blipFill>
                    <p:spPr>
                      <a:xfrm>
                        <a:off x="3496159" y="4867459"/>
                        <a:ext cx="231775" cy="293370"/>
                      </a:xfrm>
                      <a:prstGeom prst="rect">
                        <a:avLst/>
                      </a:prstGeom>
                      <a:noFill/>
                      <a:ln w="38100">
                        <a:noFill/>
                        <a:miter/>
                      </a:ln>
                    </p:spPr>
                  </p:pic>
                </p:oleObj>
              </mc:Fallback>
            </mc:AlternateContent>
          </a:graphicData>
        </a:graphic>
      </p:graphicFrame>
      <p:sp>
        <p:nvSpPr>
          <p:cNvPr id="3" name="文本框 2"/>
          <p:cNvSpPr txBox="1"/>
          <p:nvPr/>
        </p:nvSpPr>
        <p:spPr>
          <a:xfrm>
            <a:off x="6755765" y="4829175"/>
            <a:ext cx="4583430"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17" name="对象 -2147482616"/>
          <p:cNvGraphicFramePr>
            <a:graphicFrameLocks noChangeAspect="1"/>
          </p:cNvGraphicFramePr>
          <p:nvPr/>
        </p:nvGraphicFramePr>
        <p:xfrm>
          <a:off x="6745923" y="5285424"/>
          <a:ext cx="367030" cy="313055"/>
        </p:xfrm>
        <a:graphic>
          <a:graphicData uri="http://schemas.openxmlformats.org/presentationml/2006/ole">
            <mc:AlternateContent xmlns:mc="http://schemas.openxmlformats.org/markup-compatibility/2006">
              <mc:Choice xmlns:v="urn:schemas-microsoft-com:vml" Requires="v">
                <p:oleObj spid="_x0000_s23637" r:id="rId23" imgW="241300" imgH="203200" progId="Equation.KSEE3">
                  <p:embed/>
                </p:oleObj>
              </mc:Choice>
              <mc:Fallback>
                <p:oleObj r:id="rId23" imgW="241300" imgH="203200" progId="Equation.KSEE3">
                  <p:embed/>
                  <p:pic>
                    <p:nvPicPr>
                      <p:cNvPr id="0" name="图片 3075"/>
                      <p:cNvPicPr/>
                      <p:nvPr/>
                    </p:nvPicPr>
                    <p:blipFill>
                      <a:blip r:embed="rId24"/>
                      <a:stretch>
                        <a:fillRect/>
                      </a:stretch>
                    </p:blipFill>
                    <p:spPr>
                      <a:xfrm>
                        <a:off x="6745923" y="5285424"/>
                        <a:ext cx="367030" cy="313055"/>
                      </a:xfrm>
                      <a:prstGeom prst="rect">
                        <a:avLst/>
                      </a:prstGeom>
                      <a:noFill/>
                      <a:ln w="38100">
                        <a:noFill/>
                        <a:miter/>
                      </a:ln>
                    </p:spPr>
                  </p:pic>
                </p:oleObj>
              </mc:Fallback>
            </mc:AlternateContent>
          </a:graphicData>
        </a:graphic>
      </p:graphicFrame>
      <p:graphicFrame>
        <p:nvGraphicFramePr>
          <p:cNvPr id="51" name="对象 -2147482616"/>
          <p:cNvGraphicFramePr>
            <a:graphicFrameLocks noChangeAspect="1"/>
          </p:cNvGraphicFramePr>
          <p:nvPr/>
        </p:nvGraphicFramePr>
        <p:xfrm>
          <a:off x="6770689" y="5797869"/>
          <a:ext cx="386080" cy="313055"/>
        </p:xfrm>
        <a:graphic>
          <a:graphicData uri="http://schemas.openxmlformats.org/presentationml/2006/ole">
            <mc:AlternateContent xmlns:mc="http://schemas.openxmlformats.org/markup-compatibility/2006">
              <mc:Choice xmlns:v="urn:schemas-microsoft-com:vml" Requires="v">
                <p:oleObj spid="_x0000_s23638" r:id="rId25" imgW="254000" imgH="203200" progId="Equation.KSEE3">
                  <p:embed/>
                </p:oleObj>
              </mc:Choice>
              <mc:Fallback>
                <p:oleObj r:id="rId25" imgW="254000" imgH="203200" progId="Equation.KSEE3">
                  <p:embed/>
                  <p:pic>
                    <p:nvPicPr>
                      <p:cNvPr id="0" name="图片 3075"/>
                      <p:cNvPicPr/>
                      <p:nvPr/>
                    </p:nvPicPr>
                    <p:blipFill>
                      <a:blip r:embed="rId26"/>
                      <a:stretch>
                        <a:fillRect/>
                      </a:stretch>
                    </p:blipFill>
                    <p:spPr>
                      <a:xfrm>
                        <a:off x="6770689" y="5797869"/>
                        <a:ext cx="386080" cy="313055"/>
                      </a:xfrm>
                      <a:prstGeom prst="rect">
                        <a:avLst/>
                      </a:prstGeom>
                      <a:noFill/>
                      <a:ln w="38100">
                        <a:noFill/>
                        <a:miter/>
                      </a:ln>
                    </p:spPr>
                  </p:pic>
                </p:oleObj>
              </mc:Fallback>
            </mc:AlternateContent>
          </a:graphicData>
        </a:graphic>
      </p:graphicFrame>
      <p:graphicFrame>
        <p:nvGraphicFramePr>
          <p:cNvPr id="53"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23639" r:id="rId27" imgW="152400" imgH="139700" progId="Equation.KSEE3">
                  <p:embed/>
                </p:oleObj>
              </mc:Choice>
              <mc:Fallback>
                <p:oleObj r:id="rId27" imgW="152400" imgH="139700" progId="Equation.KSEE3">
                  <p:embed/>
                  <p:pic>
                    <p:nvPicPr>
                      <p:cNvPr id="0" name="图片 3075"/>
                      <p:cNvPicPr/>
                      <p:nvPr/>
                    </p:nvPicPr>
                    <p:blipFill>
                      <a:blip r:embed="rId28"/>
                      <a:stretch>
                        <a:fillRect/>
                      </a:stretch>
                    </p:blipFill>
                    <p:spPr>
                      <a:xfrm>
                        <a:off x="6824345" y="6109970"/>
                        <a:ext cx="240665" cy="223520"/>
                      </a:xfrm>
                      <a:prstGeom prst="rect">
                        <a:avLst/>
                      </a:prstGeom>
                      <a:noFill/>
                      <a:ln w="38100">
                        <a:noFill/>
                        <a:miter/>
                      </a:ln>
                    </p:spPr>
                  </p:pic>
                </p:oleObj>
              </mc:Fallback>
            </mc:AlternateContent>
          </a:graphicData>
        </a:graphic>
      </p:graphicFrame>
      <p:graphicFrame>
        <p:nvGraphicFramePr>
          <p:cNvPr id="56" name="对象 -2147482616"/>
          <p:cNvGraphicFramePr>
            <a:graphicFrameLocks noChangeAspect="1"/>
          </p:cNvGraphicFramePr>
          <p:nvPr/>
        </p:nvGraphicFramePr>
        <p:xfrm>
          <a:off x="6743384" y="5562919"/>
          <a:ext cx="386080" cy="313055"/>
        </p:xfrm>
        <a:graphic>
          <a:graphicData uri="http://schemas.openxmlformats.org/presentationml/2006/ole">
            <mc:AlternateContent xmlns:mc="http://schemas.openxmlformats.org/markup-compatibility/2006">
              <mc:Choice xmlns:v="urn:schemas-microsoft-com:vml" Requires="v">
                <p:oleObj spid="_x0000_s23640" r:id="rId29" imgW="254000" imgH="203200" progId="Equation.KSEE3">
                  <p:embed/>
                </p:oleObj>
              </mc:Choice>
              <mc:Fallback>
                <p:oleObj r:id="rId29" imgW="254000" imgH="203200" progId="Equation.KSEE3">
                  <p:embed/>
                  <p:pic>
                    <p:nvPicPr>
                      <p:cNvPr id="0" name="图片 3075"/>
                      <p:cNvPicPr/>
                      <p:nvPr/>
                    </p:nvPicPr>
                    <p:blipFill>
                      <a:blip r:embed="rId26"/>
                      <a:stretch>
                        <a:fillRect/>
                      </a:stretch>
                    </p:blipFill>
                    <p:spPr>
                      <a:xfrm>
                        <a:off x="6743384" y="5562919"/>
                        <a:ext cx="386080" cy="313055"/>
                      </a:xfrm>
                      <a:prstGeom prst="rect">
                        <a:avLst/>
                      </a:prstGeom>
                      <a:noFill/>
                      <a:ln w="38100">
                        <a:noFill/>
                        <a:miter/>
                      </a:ln>
                    </p:spPr>
                  </p:pic>
                </p:oleObj>
              </mc:Fallback>
            </mc:AlternateContent>
          </a:graphicData>
        </a:graphic>
      </p:graphicFrame>
      <p:graphicFrame>
        <p:nvGraphicFramePr>
          <p:cNvPr id="58" name="对象 -2147482616"/>
          <p:cNvGraphicFramePr>
            <a:graphicFrameLocks noChangeAspect="1"/>
          </p:cNvGraphicFramePr>
          <p:nvPr/>
        </p:nvGraphicFramePr>
        <p:xfrm>
          <a:off x="6822759" y="5046664"/>
          <a:ext cx="251460" cy="313055"/>
        </p:xfrm>
        <a:graphic>
          <a:graphicData uri="http://schemas.openxmlformats.org/presentationml/2006/ole">
            <mc:AlternateContent xmlns:mc="http://schemas.openxmlformats.org/markup-compatibility/2006">
              <mc:Choice xmlns:v="urn:schemas-microsoft-com:vml" Requires="v">
                <p:oleObj spid="_x0000_s23641" r:id="rId30" imgW="165100" imgH="203200" progId="Equation.KSEE3">
                  <p:embed/>
                </p:oleObj>
              </mc:Choice>
              <mc:Fallback>
                <p:oleObj r:id="rId30" imgW="165100" imgH="203200" progId="Equation.KSEE3">
                  <p:embed/>
                  <p:pic>
                    <p:nvPicPr>
                      <p:cNvPr id="0" name="图片 3075"/>
                      <p:cNvPicPr/>
                      <p:nvPr/>
                    </p:nvPicPr>
                    <p:blipFill>
                      <a:blip r:embed="rId31"/>
                      <a:stretch>
                        <a:fillRect/>
                      </a:stretch>
                    </p:blipFill>
                    <p:spPr>
                      <a:xfrm>
                        <a:off x="6822759" y="5046664"/>
                        <a:ext cx="251460" cy="313055"/>
                      </a:xfrm>
                      <a:prstGeom prst="rect">
                        <a:avLst/>
                      </a:prstGeom>
                      <a:noFill/>
                      <a:ln w="38100">
                        <a:noFill/>
                        <a:miter/>
                      </a:ln>
                    </p:spPr>
                  </p:pic>
                </p:oleObj>
              </mc:Fallback>
            </mc:AlternateContent>
          </a:graphicData>
        </a:graphic>
      </p:graphicFrame>
      <p:graphicFrame>
        <p:nvGraphicFramePr>
          <p:cNvPr id="60" name="对象 -2147482616"/>
          <p:cNvGraphicFramePr>
            <a:graphicFrameLocks noChangeAspect="1"/>
          </p:cNvGraphicFramePr>
          <p:nvPr/>
        </p:nvGraphicFramePr>
        <p:xfrm>
          <a:off x="7323774" y="5778184"/>
          <a:ext cx="251460" cy="313055"/>
        </p:xfrm>
        <a:graphic>
          <a:graphicData uri="http://schemas.openxmlformats.org/presentationml/2006/ole">
            <mc:AlternateContent xmlns:mc="http://schemas.openxmlformats.org/markup-compatibility/2006">
              <mc:Choice xmlns:v="urn:schemas-microsoft-com:vml" Requires="v">
                <p:oleObj spid="_x0000_s23642" r:id="rId32" imgW="165100" imgH="203200" progId="Equation.KSEE3">
                  <p:embed/>
                </p:oleObj>
              </mc:Choice>
              <mc:Fallback>
                <p:oleObj r:id="rId32" imgW="165100" imgH="203200" progId="Equation.KSEE3">
                  <p:embed/>
                  <p:pic>
                    <p:nvPicPr>
                      <p:cNvPr id="0" name="图片 3075"/>
                      <p:cNvPicPr/>
                      <p:nvPr/>
                    </p:nvPicPr>
                    <p:blipFill>
                      <a:blip r:embed="rId31"/>
                      <a:stretch>
                        <a:fillRect/>
                      </a:stretch>
                    </p:blipFill>
                    <p:spPr>
                      <a:xfrm>
                        <a:off x="7323774" y="5778184"/>
                        <a:ext cx="251460" cy="313055"/>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33"/>
          <a:stretch>
            <a:fillRect/>
          </a:stretch>
        </p:blipFill>
        <p:spPr>
          <a:xfrm>
            <a:off x="598805" y="5798185"/>
            <a:ext cx="266700" cy="257175"/>
          </a:xfrm>
          <a:prstGeom prst="rect">
            <a:avLst/>
          </a:prstGeom>
        </p:spPr>
      </p:pic>
      <p:pic>
        <p:nvPicPr>
          <p:cNvPr id="4" name="图片 3"/>
          <p:cNvPicPr>
            <a:picLocks noChangeAspect="1"/>
          </p:cNvPicPr>
          <p:nvPr/>
        </p:nvPicPr>
        <p:blipFill>
          <a:blip r:embed="rId34"/>
          <a:stretch>
            <a:fillRect/>
          </a:stretch>
        </p:blipFill>
        <p:spPr>
          <a:xfrm>
            <a:off x="2490314" y="6205855"/>
            <a:ext cx="209550" cy="200025"/>
          </a:xfrm>
          <a:prstGeom prst="rect">
            <a:avLst/>
          </a:prstGeom>
        </p:spPr>
      </p:pic>
    </p:spTree>
    <p:custDataLst>
      <p:tags r:id="rId2"/>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en-US" dirty="0">
                <a:ea typeface="宋体" panose="02010600030101010101" pitchFamily="2" charset="-122"/>
                <a:sym typeface="+mn-ea"/>
              </a:rPr>
              <a:t>如何解决</a:t>
            </a:r>
            <a:r>
              <a:rPr lang="zh-CN" altLang="zh-CN" dirty="0">
                <a:ea typeface="宋体" panose="02010600030101010101" pitchFamily="2" charset="-122"/>
                <a:sym typeface="+mn-ea"/>
              </a:rPr>
              <a:t>梯度消失</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如何解决梯度消失：</a:t>
            </a:r>
          </a:p>
          <a:p>
            <a:pPr>
              <a:lnSpc>
                <a:spcPct val="150000"/>
              </a:lnSpc>
            </a:pPr>
            <a:r>
              <a:rPr lang="en-US" sz="1600" dirty="0">
                <a:ea typeface="宋体" panose="02010600030101010101" pitchFamily="2" charset="-122"/>
                <a:sym typeface="+mn-ea"/>
              </a:rPr>
              <a:t>LSTM</a:t>
            </a:r>
            <a:r>
              <a:rPr lang="zh-CN" altLang="en-US" sz="1600" dirty="0">
                <a:ea typeface="宋体" panose="02010600030101010101" pitchFamily="2" charset="-122"/>
                <a:sym typeface="+mn-ea"/>
              </a:rPr>
              <a:t>中的三个门：</a:t>
            </a:r>
            <a:r>
              <a:rPr sz="1600" dirty="0">
                <a:ea typeface="宋体" panose="02010600030101010101" pitchFamily="2" charset="-122"/>
                <a:sym typeface="+mn-ea"/>
              </a:rPr>
              <a:t>forget gate，input gate，output gate</a:t>
            </a: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forget gate</a:t>
            </a:r>
            <a:r>
              <a:rPr lang="zh-CN" sz="1600" dirty="0">
                <a:ea typeface="宋体" panose="02010600030101010101" pitchFamily="2" charset="-122"/>
                <a:sym typeface="+mn-ea"/>
              </a:rPr>
              <a:t>是关键，控制</a:t>
            </a:r>
            <a:r>
              <a:rPr sz="1600" dirty="0">
                <a:ea typeface="宋体" panose="02010600030101010101" pitchFamily="2" charset="-122"/>
                <a:sym typeface="+mn-ea"/>
              </a:rPr>
              <a:t>流入流出</a:t>
            </a:r>
          </a:p>
          <a:p>
            <a:pPr marL="0" indent="0">
              <a:lnSpc>
                <a:spcPct val="150000"/>
              </a:lnSpc>
              <a:buNone/>
            </a:pPr>
            <a:r>
              <a:rPr sz="1600" dirty="0">
                <a:ea typeface="宋体" panose="02010600030101010101" pitchFamily="2" charset="-122"/>
                <a:sym typeface="+mn-ea"/>
              </a:rPr>
              <a:t>因为           代表sigmoid函数</a:t>
            </a:r>
            <a:r>
              <a:rPr lang="zh-CN" sz="1600" dirty="0">
                <a:ea typeface="宋体" panose="02010600030101010101" pitchFamily="2" charset="-122"/>
                <a:sym typeface="+mn-ea"/>
              </a:rPr>
              <a:t>，输出是</a:t>
            </a:r>
            <a:r>
              <a:rPr lang="en-US" sz="1600" dirty="0">
                <a:ea typeface="宋体" panose="02010600030101010101" pitchFamily="2" charset="-122"/>
                <a:sym typeface="+mn-ea"/>
              </a:rPr>
              <a:t>[0,1]</a:t>
            </a:r>
            <a:r>
              <a:rPr sz="1600" dirty="0">
                <a:ea typeface="宋体" panose="02010600030101010101" pitchFamily="2" charset="-122"/>
                <a:sym typeface="+mn-ea"/>
              </a:rPr>
              <a:t>之间，</a:t>
            </a:r>
            <a:r>
              <a:rPr lang="zh-CN" sz="1600" dirty="0">
                <a:ea typeface="宋体" panose="02010600030101010101" pitchFamily="2" charset="-122"/>
                <a:sym typeface="+mn-ea"/>
              </a:rPr>
              <a:t>我们可以用</a:t>
            </a:r>
            <a:r>
              <a:rPr sz="1600" dirty="0">
                <a:ea typeface="宋体" panose="02010600030101010101" pitchFamily="2" charset="-122"/>
                <a:sym typeface="+mn-ea"/>
              </a:rPr>
              <a:t>趋近于0时表示流入不能通过gate，趋近于1表示流入通过gate</a:t>
            </a:r>
          </a:p>
          <a:p>
            <a:pPr marL="0" indent="0">
              <a:lnSpc>
                <a:spcPct val="150000"/>
              </a:lnSpc>
              <a:buNone/>
            </a:pPr>
            <a:r>
              <a:rPr lang="en-US" altLang="zh-CN" sz="1600" dirty="0">
                <a:ea typeface="宋体" panose="02010600030101010101" pitchFamily="2" charset="-122"/>
                <a:sym typeface="+mn-ea"/>
              </a:rPr>
              <a:t>LSTM</a:t>
            </a:r>
            <a:r>
              <a:rPr lang="zh-CN" sz="1600" dirty="0">
                <a:ea typeface="宋体" panose="02010600030101010101" pitchFamily="2" charset="-122"/>
                <a:sym typeface="+mn-ea"/>
              </a:rPr>
              <a:t>当前状态</a:t>
            </a:r>
          </a:p>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当前状态 </a:t>
            </a:r>
          </a:p>
          <a:p>
            <a:pPr marL="0" indent="0">
              <a:lnSpc>
                <a:spcPct val="150000"/>
              </a:lnSpc>
              <a:buNone/>
            </a:pPr>
            <a:r>
              <a:rPr lang="zh-CN" altLang="en-US" sz="1600" dirty="0">
                <a:ea typeface="宋体" panose="02010600030101010101" pitchFamily="2" charset="-122"/>
                <a:sym typeface="+mn-ea"/>
              </a:rPr>
              <a:t>将</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状态展开</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3" name="文本框 2"/>
          <p:cNvSpPr txBox="1"/>
          <p:nvPr/>
        </p:nvSpPr>
        <p:spPr>
          <a:xfrm>
            <a:off x="6838315" y="4284345"/>
            <a:ext cx="12909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RNN</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抽象图</a:t>
            </a:r>
          </a:p>
        </p:txBody>
      </p:sp>
      <p:pic>
        <p:nvPicPr>
          <p:cNvPr id="2" name="图片 1"/>
          <p:cNvPicPr>
            <a:picLocks noChangeAspect="1"/>
          </p:cNvPicPr>
          <p:nvPr/>
        </p:nvPicPr>
        <p:blipFill>
          <a:blip r:embed="rId5"/>
          <a:stretch>
            <a:fillRect/>
          </a:stretch>
        </p:blipFill>
        <p:spPr>
          <a:xfrm>
            <a:off x="6338570" y="2145665"/>
            <a:ext cx="1790700" cy="1181100"/>
          </a:xfrm>
          <a:prstGeom prst="rect">
            <a:avLst/>
          </a:prstGeom>
        </p:spPr>
      </p:pic>
      <p:pic>
        <p:nvPicPr>
          <p:cNvPr id="4" name="图片 3"/>
          <p:cNvPicPr>
            <a:picLocks noChangeAspect="1"/>
          </p:cNvPicPr>
          <p:nvPr/>
        </p:nvPicPr>
        <p:blipFill>
          <a:blip r:embed="rId6"/>
          <a:stretch>
            <a:fillRect/>
          </a:stretch>
        </p:blipFill>
        <p:spPr>
          <a:xfrm>
            <a:off x="8214995" y="1998345"/>
            <a:ext cx="3857625" cy="2286000"/>
          </a:xfrm>
          <a:prstGeom prst="rect">
            <a:avLst/>
          </a:prstGeom>
        </p:spPr>
      </p:pic>
      <p:sp>
        <p:nvSpPr>
          <p:cNvPr id="5" name="文本框 4"/>
          <p:cNvSpPr txBox="1"/>
          <p:nvPr/>
        </p:nvSpPr>
        <p:spPr>
          <a:xfrm>
            <a:off x="9498330" y="4284345"/>
            <a:ext cx="12909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LSTM</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抽象图</a:t>
            </a:r>
          </a:p>
        </p:txBody>
      </p:sp>
      <p:graphicFrame>
        <p:nvGraphicFramePr>
          <p:cNvPr id="7" name="对象 -2147482616"/>
          <p:cNvGraphicFramePr>
            <a:graphicFrameLocks noChangeAspect="1"/>
          </p:cNvGraphicFramePr>
          <p:nvPr/>
        </p:nvGraphicFramePr>
        <p:xfrm>
          <a:off x="721043" y="2335848"/>
          <a:ext cx="1737360" cy="1077595"/>
        </p:xfrm>
        <a:graphic>
          <a:graphicData uri="http://schemas.openxmlformats.org/presentationml/2006/ole">
            <mc:AlternateContent xmlns:mc="http://schemas.openxmlformats.org/markup-compatibility/2006">
              <mc:Choice xmlns:v="urn:schemas-microsoft-com:vml" Requires="v">
                <p:oleObj spid="_x0000_s24597" r:id="rId7" imgW="1143000" imgH="698500" progId="Equation.KSEE3">
                  <p:embed/>
                </p:oleObj>
              </mc:Choice>
              <mc:Fallback>
                <p:oleObj r:id="rId7" imgW="1143000" imgH="698500" progId="Equation.KSEE3">
                  <p:embed/>
                  <p:pic>
                    <p:nvPicPr>
                      <p:cNvPr id="0" name="图片 3075"/>
                      <p:cNvPicPr/>
                      <p:nvPr/>
                    </p:nvPicPr>
                    <p:blipFill>
                      <a:blip r:embed="rId8"/>
                      <a:stretch>
                        <a:fillRect/>
                      </a:stretch>
                    </p:blipFill>
                    <p:spPr>
                      <a:xfrm>
                        <a:off x="721043" y="2335848"/>
                        <a:ext cx="1737360" cy="1077595"/>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1040765" y="3950653"/>
          <a:ext cx="481965" cy="333375"/>
        </p:xfrm>
        <a:graphic>
          <a:graphicData uri="http://schemas.openxmlformats.org/presentationml/2006/ole">
            <mc:AlternateContent xmlns:mc="http://schemas.openxmlformats.org/markup-compatibility/2006">
              <mc:Choice xmlns:v="urn:schemas-microsoft-com:vml" Requires="v">
                <p:oleObj spid="_x0000_s24598" r:id="rId9" imgW="316865" imgH="215900" progId="Equation.KSEE3">
                  <p:embed/>
                </p:oleObj>
              </mc:Choice>
              <mc:Fallback>
                <p:oleObj r:id="rId9" imgW="316865" imgH="215900" progId="Equation.KSEE3">
                  <p:embed/>
                  <p:pic>
                    <p:nvPicPr>
                      <p:cNvPr id="0" name="图片 3075"/>
                      <p:cNvPicPr/>
                      <p:nvPr/>
                    </p:nvPicPr>
                    <p:blipFill>
                      <a:blip r:embed="rId10"/>
                      <a:stretch>
                        <a:fillRect/>
                      </a:stretch>
                    </p:blipFill>
                    <p:spPr>
                      <a:xfrm>
                        <a:off x="1040765" y="3950653"/>
                        <a:ext cx="481965" cy="333375"/>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1989455" y="4795521"/>
          <a:ext cx="1564005" cy="353060"/>
        </p:xfrm>
        <a:graphic>
          <a:graphicData uri="http://schemas.openxmlformats.org/presentationml/2006/ole">
            <mc:AlternateContent xmlns:mc="http://schemas.openxmlformats.org/markup-compatibility/2006">
              <mc:Choice xmlns:v="urn:schemas-microsoft-com:vml" Requires="v">
                <p:oleObj spid="_x0000_s24599" r:id="rId11" imgW="1028700" imgH="228600" progId="Equation.KSEE3">
                  <p:embed/>
                </p:oleObj>
              </mc:Choice>
              <mc:Fallback>
                <p:oleObj r:id="rId11" imgW="1028700" imgH="228600" progId="Equation.KSEE3">
                  <p:embed/>
                  <p:pic>
                    <p:nvPicPr>
                      <p:cNvPr id="0" name="图片 3075"/>
                      <p:cNvPicPr/>
                      <p:nvPr/>
                    </p:nvPicPr>
                    <p:blipFill>
                      <a:blip r:embed="rId12"/>
                      <a:stretch>
                        <a:fillRect/>
                      </a:stretch>
                    </p:blipFill>
                    <p:spPr>
                      <a:xfrm>
                        <a:off x="1989455" y="4795521"/>
                        <a:ext cx="1564005" cy="353060"/>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1966595" y="5300981"/>
          <a:ext cx="2124075" cy="353060"/>
        </p:xfrm>
        <a:graphic>
          <a:graphicData uri="http://schemas.openxmlformats.org/presentationml/2006/ole">
            <mc:AlternateContent xmlns:mc="http://schemas.openxmlformats.org/markup-compatibility/2006">
              <mc:Choice xmlns:v="urn:schemas-microsoft-com:vml" Requires="v">
                <p:oleObj spid="_x0000_s24600" r:id="rId13" imgW="1397000" imgH="228600" progId="Equation.KSEE3">
                  <p:embed/>
                </p:oleObj>
              </mc:Choice>
              <mc:Fallback>
                <p:oleObj r:id="rId13" imgW="1397000" imgH="228600" progId="Equation.KSEE3">
                  <p:embed/>
                  <p:pic>
                    <p:nvPicPr>
                      <p:cNvPr id="0" name="图片 3075"/>
                      <p:cNvPicPr/>
                      <p:nvPr/>
                    </p:nvPicPr>
                    <p:blipFill>
                      <a:blip r:embed="rId14"/>
                      <a:stretch>
                        <a:fillRect/>
                      </a:stretch>
                    </p:blipFill>
                    <p:spPr>
                      <a:xfrm>
                        <a:off x="1966595" y="5300981"/>
                        <a:ext cx="2124075" cy="353060"/>
                      </a:xfrm>
                      <a:prstGeom prst="rect">
                        <a:avLst/>
                      </a:prstGeom>
                      <a:noFill/>
                      <a:ln w="38100">
                        <a:noFill/>
                        <a:miter/>
                      </a:ln>
                    </p:spPr>
                  </p:pic>
                </p:oleObj>
              </mc:Fallback>
            </mc:AlternateContent>
          </a:graphicData>
        </a:graphic>
      </p:graphicFrame>
      <p:graphicFrame>
        <p:nvGraphicFramePr>
          <p:cNvPr id="16" name="对象 -2147482616"/>
          <p:cNvGraphicFramePr>
            <a:graphicFrameLocks noChangeAspect="1"/>
          </p:cNvGraphicFramePr>
          <p:nvPr/>
        </p:nvGraphicFramePr>
        <p:xfrm>
          <a:off x="2192973" y="5777549"/>
          <a:ext cx="3669030" cy="372745"/>
        </p:xfrm>
        <a:graphic>
          <a:graphicData uri="http://schemas.openxmlformats.org/presentationml/2006/ole">
            <mc:AlternateContent xmlns:mc="http://schemas.openxmlformats.org/markup-compatibility/2006">
              <mc:Choice xmlns:v="urn:schemas-microsoft-com:vml" Requires="v">
                <p:oleObj spid="_x0000_s24601" r:id="rId15" imgW="2413000" imgH="241300" progId="Equation.KSEE3">
                  <p:embed/>
                </p:oleObj>
              </mc:Choice>
              <mc:Fallback>
                <p:oleObj r:id="rId15" imgW="2413000" imgH="241300" progId="Equation.KSEE3">
                  <p:embed/>
                  <p:pic>
                    <p:nvPicPr>
                      <p:cNvPr id="0" name="图片 3075"/>
                      <p:cNvPicPr/>
                      <p:nvPr/>
                    </p:nvPicPr>
                    <p:blipFill>
                      <a:blip r:embed="rId16"/>
                      <a:stretch>
                        <a:fillRect/>
                      </a:stretch>
                    </p:blipFill>
                    <p:spPr>
                      <a:xfrm>
                        <a:off x="2192973" y="5777549"/>
                        <a:ext cx="3669030" cy="37274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en-US" dirty="0">
                <a:ea typeface="宋体" panose="02010600030101010101" pitchFamily="2" charset="-122"/>
                <a:sym typeface="+mn-ea"/>
              </a:rPr>
              <a:t>如何解决</a:t>
            </a:r>
            <a:r>
              <a:rPr lang="zh-CN" altLang="zh-CN" dirty="0">
                <a:ea typeface="宋体" panose="02010600030101010101" pitchFamily="2" charset="-122"/>
                <a:sym typeface="+mn-ea"/>
              </a:rPr>
              <a:t>梯度消失</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如何解决梯度消失：</a:t>
            </a:r>
          </a:p>
          <a:p>
            <a:pPr>
              <a:lnSpc>
                <a:spcPct val="150000"/>
              </a:lnSpc>
            </a:pPr>
            <a:r>
              <a:rPr lang="zh-CN" altLang="en-US" sz="1600" dirty="0">
                <a:ea typeface="宋体" panose="02010600030101010101" pitchFamily="2" charset="-122"/>
                <a:sym typeface="+mn-ea"/>
              </a:rPr>
              <a:t>将</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状态展开</a:t>
            </a:r>
          </a:p>
          <a:p>
            <a:pPr marL="0" indent="0">
              <a:lnSpc>
                <a:spcPct val="150000"/>
              </a:lnSpc>
              <a:buNone/>
            </a:pPr>
            <a:r>
              <a:rPr lang="zh-CN" sz="1600" dirty="0">
                <a:ea typeface="宋体" panose="02010600030101010101" pitchFamily="2" charset="-122"/>
                <a:sym typeface="+mn-ea"/>
              </a:rPr>
              <a:t>加上激活函数</a:t>
            </a:r>
          </a:p>
          <a:p>
            <a:pPr marL="0" indent="0">
              <a:lnSpc>
                <a:spcPct val="150000"/>
              </a:lnSpc>
              <a:buNone/>
            </a:pPr>
            <a:endParaRPr 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中求偏导的过程包含：</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求偏导的过程包含：</a:t>
            </a: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6" name="对象 -2147482616"/>
          <p:cNvGraphicFramePr>
            <a:graphicFrameLocks noChangeAspect="1"/>
          </p:cNvGraphicFramePr>
          <p:nvPr/>
        </p:nvGraphicFramePr>
        <p:xfrm>
          <a:off x="2441893" y="1998029"/>
          <a:ext cx="3669030" cy="372745"/>
        </p:xfrm>
        <a:graphic>
          <a:graphicData uri="http://schemas.openxmlformats.org/presentationml/2006/ole">
            <mc:AlternateContent xmlns:mc="http://schemas.openxmlformats.org/markup-compatibility/2006">
              <mc:Choice xmlns:v="urn:schemas-microsoft-com:vml" Requires="v">
                <p:oleObj spid="_x0000_s25621" r:id="rId5" imgW="2413000" imgH="241300" progId="Equation.KSEE3">
                  <p:embed/>
                </p:oleObj>
              </mc:Choice>
              <mc:Fallback>
                <p:oleObj r:id="rId5" imgW="2413000" imgH="241300" progId="Equation.KSEE3">
                  <p:embed/>
                  <p:pic>
                    <p:nvPicPr>
                      <p:cNvPr id="0" name="图片 3075"/>
                      <p:cNvPicPr/>
                      <p:nvPr/>
                    </p:nvPicPr>
                    <p:blipFill>
                      <a:blip r:embed="rId6"/>
                      <a:stretch>
                        <a:fillRect/>
                      </a:stretch>
                    </p:blipFill>
                    <p:spPr>
                      <a:xfrm>
                        <a:off x="2441893" y="1998029"/>
                        <a:ext cx="3669030" cy="372745"/>
                      </a:xfrm>
                      <a:prstGeom prst="rect">
                        <a:avLst/>
                      </a:prstGeom>
                      <a:noFill/>
                      <a:ln w="38100">
                        <a:noFill/>
                        <a:miter/>
                      </a:ln>
                    </p:spPr>
                  </p:pic>
                </p:oleObj>
              </mc:Fallback>
            </mc:AlternateContent>
          </a:graphicData>
        </a:graphic>
      </p:graphicFrame>
      <p:graphicFrame>
        <p:nvGraphicFramePr>
          <p:cNvPr id="18" name="对象 -2147482616"/>
          <p:cNvGraphicFramePr>
            <a:graphicFrameLocks noChangeAspect="1"/>
          </p:cNvGraphicFramePr>
          <p:nvPr/>
        </p:nvGraphicFramePr>
        <p:xfrm>
          <a:off x="1203643" y="3777618"/>
          <a:ext cx="3054985" cy="938530"/>
        </p:xfrm>
        <a:graphic>
          <a:graphicData uri="http://schemas.openxmlformats.org/presentationml/2006/ole">
            <mc:AlternateContent xmlns:mc="http://schemas.openxmlformats.org/markup-compatibility/2006">
              <mc:Choice xmlns:v="urn:schemas-microsoft-com:vml" Requires="v">
                <p:oleObj spid="_x0000_s25622" r:id="rId7" imgW="1473200" imgH="444500" progId="Equation.KSEE3">
                  <p:embed/>
                </p:oleObj>
              </mc:Choice>
              <mc:Fallback>
                <p:oleObj r:id="rId7" imgW="1473200" imgH="444500" progId="Equation.KSEE3">
                  <p:embed/>
                  <p:pic>
                    <p:nvPicPr>
                      <p:cNvPr id="0" name="图片 3075"/>
                      <p:cNvPicPr/>
                      <p:nvPr/>
                    </p:nvPicPr>
                    <p:blipFill>
                      <a:blip r:embed="rId8"/>
                      <a:stretch>
                        <a:fillRect/>
                      </a:stretch>
                    </p:blipFill>
                    <p:spPr>
                      <a:xfrm>
                        <a:off x="1203643" y="3777618"/>
                        <a:ext cx="3054985" cy="938530"/>
                      </a:xfrm>
                      <a:prstGeom prst="rect">
                        <a:avLst/>
                      </a:prstGeom>
                      <a:noFill/>
                      <a:ln w="38100">
                        <a:noFill/>
                        <a:miter/>
                      </a:ln>
                    </p:spPr>
                  </p:pic>
                </p:oleObj>
              </mc:Fallback>
            </mc:AlternateContent>
          </a:graphicData>
        </a:graphic>
      </p:graphicFrame>
      <p:graphicFrame>
        <p:nvGraphicFramePr>
          <p:cNvPr id="20" name="对象 -2147482616"/>
          <p:cNvGraphicFramePr>
            <a:graphicFrameLocks noChangeAspect="1"/>
          </p:cNvGraphicFramePr>
          <p:nvPr/>
        </p:nvGraphicFramePr>
        <p:xfrm>
          <a:off x="1129348" y="5377183"/>
          <a:ext cx="4450715" cy="938530"/>
        </p:xfrm>
        <a:graphic>
          <a:graphicData uri="http://schemas.openxmlformats.org/presentationml/2006/ole">
            <mc:AlternateContent xmlns:mc="http://schemas.openxmlformats.org/markup-compatibility/2006">
              <mc:Choice xmlns:v="urn:schemas-microsoft-com:vml" Requires="v">
                <p:oleObj spid="_x0000_s25623" r:id="rId9" imgW="2145665" imgH="444500" progId="Equation.KSEE3">
                  <p:embed/>
                </p:oleObj>
              </mc:Choice>
              <mc:Fallback>
                <p:oleObj r:id="rId9" imgW="2145665" imgH="444500" progId="Equation.KSEE3">
                  <p:embed/>
                  <p:pic>
                    <p:nvPicPr>
                      <p:cNvPr id="0" name="图片 3075"/>
                      <p:cNvPicPr/>
                      <p:nvPr/>
                    </p:nvPicPr>
                    <p:blipFill>
                      <a:blip r:embed="rId10"/>
                      <a:stretch>
                        <a:fillRect/>
                      </a:stretch>
                    </p:blipFill>
                    <p:spPr>
                      <a:xfrm>
                        <a:off x="1129348" y="5377183"/>
                        <a:ext cx="4450715" cy="938530"/>
                      </a:xfrm>
                      <a:prstGeom prst="rect">
                        <a:avLst/>
                      </a:prstGeom>
                      <a:noFill/>
                      <a:ln w="38100">
                        <a:noFill/>
                        <a:miter/>
                      </a:ln>
                    </p:spPr>
                  </p:pic>
                </p:oleObj>
              </mc:Fallback>
            </mc:AlternateContent>
          </a:graphicData>
        </a:graphic>
      </p:graphicFrame>
      <p:sp>
        <p:nvSpPr>
          <p:cNvPr id="22" name="Content Placeholder 2"/>
          <p:cNvSpPr txBox="1">
            <a:spLocks noGrp="1"/>
          </p:cNvSpPr>
          <p:nvPr/>
        </p:nvSpPr>
        <p:spPr>
          <a:xfrm>
            <a:off x="6111240" y="150241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令</a:t>
            </a:r>
          </a:p>
          <a:p>
            <a:pPr marL="0" indent="0">
              <a:lnSpc>
                <a:spcPct val="150000"/>
              </a:lnSpc>
              <a:buNone/>
            </a:pPr>
            <a:r>
              <a:rPr lang="en-US" altLang="zh-CN" sz="1600" dirty="0">
                <a:ea typeface="宋体" panose="02010600030101010101" pitchFamily="2" charset="-122"/>
                <a:sym typeface="+mn-ea"/>
              </a:rPr>
              <a:t>Z</a:t>
            </a:r>
            <a:r>
              <a:rPr lang="zh-CN" altLang="en-US" sz="1600" dirty="0">
                <a:ea typeface="宋体" panose="02010600030101010101" pitchFamily="2" charset="-122"/>
                <a:sym typeface="+mn-ea"/>
              </a:rPr>
              <a:t>的函数图像为</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从图中看到，</a:t>
            </a:r>
            <a:r>
              <a:rPr lang="en-US" altLang="zh-CN" sz="1600" dirty="0">
                <a:ea typeface="宋体" panose="02010600030101010101" pitchFamily="2" charset="-122"/>
                <a:sym typeface="+mn-ea"/>
              </a:rPr>
              <a:t>Z</a:t>
            </a:r>
            <a:r>
              <a:rPr lang="zh-CN" altLang="en-US" sz="1600" dirty="0">
                <a:ea typeface="宋体" panose="02010600030101010101" pitchFamily="2" charset="-122"/>
                <a:sym typeface="+mn-ea"/>
              </a:rPr>
              <a:t>的输出不是</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就是</a:t>
            </a:r>
            <a:r>
              <a:rPr lang="en-US" altLang="zh-CN" sz="1600" dirty="0">
                <a:ea typeface="宋体" panose="02010600030101010101" pitchFamily="2" charset="-122"/>
                <a:sym typeface="+mn-ea"/>
              </a:rPr>
              <a:t>1</a:t>
            </a: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23" name="对象 -2147482616"/>
          <p:cNvGraphicFramePr>
            <a:graphicFrameLocks noChangeAspect="1"/>
          </p:cNvGraphicFramePr>
          <p:nvPr/>
        </p:nvGraphicFramePr>
        <p:xfrm>
          <a:off x="6436678" y="1514796"/>
          <a:ext cx="2212975" cy="483235"/>
        </p:xfrm>
        <a:graphic>
          <a:graphicData uri="http://schemas.openxmlformats.org/presentationml/2006/ole">
            <mc:AlternateContent xmlns:mc="http://schemas.openxmlformats.org/markup-compatibility/2006">
              <mc:Choice xmlns:v="urn:schemas-microsoft-com:vml" Requires="v">
                <p:oleObj spid="_x0000_s25624" r:id="rId11" imgW="1066800" imgH="228600" progId="Equation.KSEE3">
                  <p:embed/>
                </p:oleObj>
              </mc:Choice>
              <mc:Fallback>
                <p:oleObj r:id="rId11" imgW="1066800" imgH="228600" progId="Equation.KSEE3">
                  <p:embed/>
                  <p:pic>
                    <p:nvPicPr>
                      <p:cNvPr id="0" name="图片 3075"/>
                      <p:cNvPicPr/>
                      <p:nvPr/>
                    </p:nvPicPr>
                    <p:blipFill>
                      <a:blip r:embed="rId12"/>
                      <a:stretch>
                        <a:fillRect/>
                      </a:stretch>
                    </p:blipFill>
                    <p:spPr>
                      <a:xfrm>
                        <a:off x="6436678" y="1514796"/>
                        <a:ext cx="2212975" cy="483235"/>
                      </a:xfrm>
                      <a:prstGeom prst="rect">
                        <a:avLst/>
                      </a:prstGeom>
                      <a:noFill/>
                      <a:ln w="38100">
                        <a:noFill/>
                        <a:miter/>
                      </a:ln>
                    </p:spPr>
                  </p:pic>
                </p:oleObj>
              </mc:Fallback>
            </mc:AlternateContent>
          </a:graphicData>
        </a:graphic>
      </p:graphicFrame>
      <p:pic>
        <p:nvPicPr>
          <p:cNvPr id="25" name="图片 24"/>
          <p:cNvPicPr>
            <a:picLocks noChangeAspect="1"/>
          </p:cNvPicPr>
          <p:nvPr/>
        </p:nvPicPr>
        <p:blipFill>
          <a:blip r:embed="rId13"/>
          <a:stretch>
            <a:fillRect/>
          </a:stretch>
        </p:blipFill>
        <p:spPr>
          <a:xfrm>
            <a:off x="6111240" y="2518410"/>
            <a:ext cx="5634990" cy="2784475"/>
          </a:xfrm>
          <a:prstGeom prst="rect">
            <a:avLst/>
          </a:prstGeom>
        </p:spPr>
      </p:pic>
      <p:graphicFrame>
        <p:nvGraphicFramePr>
          <p:cNvPr id="26" name="对象 -2147482616"/>
          <p:cNvGraphicFramePr>
            <a:graphicFrameLocks noChangeAspect="1"/>
          </p:cNvGraphicFramePr>
          <p:nvPr/>
        </p:nvGraphicFramePr>
        <p:xfrm>
          <a:off x="1002983" y="2887664"/>
          <a:ext cx="4210050" cy="372745"/>
        </p:xfrm>
        <a:graphic>
          <a:graphicData uri="http://schemas.openxmlformats.org/presentationml/2006/ole">
            <mc:AlternateContent xmlns:mc="http://schemas.openxmlformats.org/markup-compatibility/2006">
              <mc:Choice xmlns:v="urn:schemas-microsoft-com:vml" Requires="v">
                <p:oleObj spid="_x0000_s25625" r:id="rId14" imgW="2768600" imgH="241300" progId="Equation.KSEE3">
                  <p:embed/>
                </p:oleObj>
              </mc:Choice>
              <mc:Fallback>
                <p:oleObj r:id="rId14" imgW="2768600" imgH="241300" progId="Equation.KSEE3">
                  <p:embed/>
                  <p:pic>
                    <p:nvPicPr>
                      <p:cNvPr id="0" name="图片 3075"/>
                      <p:cNvPicPr/>
                      <p:nvPr/>
                    </p:nvPicPr>
                    <p:blipFill>
                      <a:blip r:embed="rId15"/>
                      <a:stretch>
                        <a:fillRect/>
                      </a:stretch>
                    </p:blipFill>
                    <p:spPr>
                      <a:xfrm>
                        <a:off x="1002983" y="2887664"/>
                        <a:ext cx="4210050" cy="37274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LSTM</a:t>
            </a:r>
            <a:r>
              <a:rPr lang="zh-CN" altLang="en-US" dirty="0">
                <a:ea typeface="宋体" panose="02010600030101010101" pitchFamily="2" charset="-122"/>
                <a:sym typeface="+mn-ea"/>
              </a:rPr>
              <a:t>如何解决</a:t>
            </a:r>
            <a:r>
              <a:rPr lang="zh-CN" altLang="zh-CN" dirty="0">
                <a:ea typeface="宋体" panose="02010600030101010101" pitchFamily="2" charset="-122"/>
                <a:sym typeface="+mn-ea"/>
              </a:rPr>
              <a:t>梯度消失</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如何解决梯度消失：</a:t>
            </a:r>
          </a:p>
          <a:p>
            <a:pPr>
              <a:lnSpc>
                <a:spcPct val="150000"/>
              </a:lnSpc>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反向传播中，</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的梯度</a:t>
            </a: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反向传播中，</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的梯度可能会变成：</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因为</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可以解决梯度消失问题</a:t>
            </a:r>
            <a:endParaRPr lang="zh-CN" altLang="en-US"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0" name="对象 -2147482616"/>
          <p:cNvGraphicFramePr>
            <a:graphicFrameLocks noChangeAspect="1"/>
          </p:cNvGraphicFramePr>
          <p:nvPr/>
        </p:nvGraphicFramePr>
        <p:xfrm>
          <a:off x="1144905" y="4792980"/>
          <a:ext cx="4420235" cy="798830"/>
        </p:xfrm>
        <a:graphic>
          <a:graphicData uri="http://schemas.openxmlformats.org/presentationml/2006/ole">
            <mc:AlternateContent xmlns:mc="http://schemas.openxmlformats.org/markup-compatibility/2006">
              <mc:Choice xmlns:v="urn:schemas-microsoft-com:vml" Requires="v">
                <p:oleObj spid="_x0000_s26641" r:id="rId5" imgW="2501900" imgH="444500" progId="Equation.KSEE3">
                  <p:embed/>
                </p:oleObj>
              </mc:Choice>
              <mc:Fallback>
                <p:oleObj r:id="rId5" imgW="2501900" imgH="444500" progId="Equation.KSEE3">
                  <p:embed/>
                  <p:pic>
                    <p:nvPicPr>
                      <p:cNvPr id="0" name="图片 3075"/>
                      <p:cNvPicPr/>
                      <p:nvPr/>
                    </p:nvPicPr>
                    <p:blipFill>
                      <a:blip r:embed="rId6"/>
                      <a:stretch>
                        <a:fillRect/>
                      </a:stretch>
                    </p:blipFill>
                    <p:spPr>
                      <a:xfrm>
                        <a:off x="1144905" y="4792980"/>
                        <a:ext cx="4420235" cy="798830"/>
                      </a:xfrm>
                      <a:prstGeom prst="rect">
                        <a:avLst/>
                      </a:prstGeom>
                      <a:noFill/>
                      <a:ln w="38100">
                        <a:noFill/>
                        <a:miter/>
                      </a:ln>
                    </p:spPr>
                  </p:pic>
                </p:oleObj>
              </mc:Fallback>
            </mc:AlternateContent>
          </a:graphicData>
        </a:graphic>
      </p:graphicFrame>
      <p:sp>
        <p:nvSpPr>
          <p:cNvPr id="22" name="Content Placeholder 2"/>
          <p:cNvSpPr txBox="1">
            <a:spLocks noGrp="1"/>
          </p:cNvSpPr>
          <p:nvPr/>
        </p:nvSpPr>
        <p:spPr>
          <a:xfrm>
            <a:off x="6111240" y="150241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令</a:t>
            </a:r>
          </a:p>
          <a:p>
            <a:pPr marL="0" indent="0">
              <a:lnSpc>
                <a:spcPct val="150000"/>
              </a:lnSpc>
              <a:buNone/>
            </a:pPr>
            <a:r>
              <a:rPr lang="en-US" altLang="zh-CN" sz="1600" dirty="0">
                <a:ea typeface="宋体" panose="02010600030101010101" pitchFamily="2" charset="-122"/>
                <a:sym typeface="+mn-ea"/>
              </a:rPr>
              <a:t>Z</a:t>
            </a:r>
            <a:r>
              <a:rPr lang="zh-CN" altLang="en-US" sz="1600" dirty="0">
                <a:ea typeface="宋体" panose="02010600030101010101" pitchFamily="2" charset="-122"/>
                <a:sym typeface="+mn-ea"/>
              </a:rPr>
              <a:t>的函数图像为</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从图中看到，</a:t>
            </a:r>
            <a:r>
              <a:rPr lang="en-US" altLang="zh-CN" sz="1600" dirty="0">
                <a:ea typeface="宋体" panose="02010600030101010101" pitchFamily="2" charset="-122"/>
                <a:sym typeface="+mn-ea"/>
              </a:rPr>
              <a:t>Z</a:t>
            </a:r>
            <a:r>
              <a:rPr lang="zh-CN" altLang="en-US" sz="1600" dirty="0">
                <a:ea typeface="宋体" panose="02010600030101010101" pitchFamily="2" charset="-122"/>
                <a:sym typeface="+mn-ea"/>
              </a:rPr>
              <a:t>的输出不是</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就是</a:t>
            </a:r>
            <a:r>
              <a:rPr lang="en-US" altLang="zh-CN" sz="1600" dirty="0">
                <a:ea typeface="宋体" panose="02010600030101010101" pitchFamily="2" charset="-122"/>
                <a:sym typeface="+mn-ea"/>
              </a:rPr>
              <a:t>1</a:t>
            </a:r>
            <a:endParaRPr lang="zh-CN" altLang="en-US"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3" name="对象 -2147482616"/>
          <p:cNvGraphicFramePr>
            <a:graphicFrameLocks noChangeAspect="1"/>
          </p:cNvGraphicFramePr>
          <p:nvPr/>
        </p:nvGraphicFramePr>
        <p:xfrm>
          <a:off x="6436678" y="1514796"/>
          <a:ext cx="2212975" cy="483235"/>
        </p:xfrm>
        <a:graphic>
          <a:graphicData uri="http://schemas.openxmlformats.org/presentationml/2006/ole">
            <mc:AlternateContent xmlns:mc="http://schemas.openxmlformats.org/markup-compatibility/2006">
              <mc:Choice xmlns:v="urn:schemas-microsoft-com:vml" Requires="v">
                <p:oleObj spid="_x0000_s26642" r:id="rId7" imgW="1066800" imgH="228600" progId="Equation.KSEE3">
                  <p:embed/>
                </p:oleObj>
              </mc:Choice>
              <mc:Fallback>
                <p:oleObj r:id="rId7" imgW="1066800" imgH="228600" progId="Equation.KSEE3">
                  <p:embed/>
                  <p:pic>
                    <p:nvPicPr>
                      <p:cNvPr id="0" name="图片 3075"/>
                      <p:cNvPicPr/>
                      <p:nvPr/>
                    </p:nvPicPr>
                    <p:blipFill>
                      <a:blip r:embed="rId8"/>
                      <a:stretch>
                        <a:fillRect/>
                      </a:stretch>
                    </p:blipFill>
                    <p:spPr>
                      <a:xfrm>
                        <a:off x="6436678" y="1514796"/>
                        <a:ext cx="2212975" cy="483235"/>
                      </a:xfrm>
                      <a:prstGeom prst="rect">
                        <a:avLst/>
                      </a:prstGeom>
                      <a:noFill/>
                      <a:ln w="38100">
                        <a:noFill/>
                        <a:miter/>
                      </a:ln>
                    </p:spPr>
                  </p:pic>
                </p:oleObj>
              </mc:Fallback>
            </mc:AlternateContent>
          </a:graphicData>
        </a:graphic>
      </p:graphicFrame>
      <p:pic>
        <p:nvPicPr>
          <p:cNvPr id="25" name="图片 24"/>
          <p:cNvPicPr>
            <a:picLocks noChangeAspect="1"/>
          </p:cNvPicPr>
          <p:nvPr/>
        </p:nvPicPr>
        <p:blipFill>
          <a:blip r:embed="rId9"/>
          <a:stretch>
            <a:fillRect/>
          </a:stretch>
        </p:blipFill>
        <p:spPr>
          <a:xfrm>
            <a:off x="6111240" y="2518410"/>
            <a:ext cx="5634990" cy="2784475"/>
          </a:xfrm>
          <a:prstGeom prst="rect">
            <a:avLst/>
          </a:prstGeom>
        </p:spPr>
      </p:pic>
      <p:graphicFrame>
        <p:nvGraphicFramePr>
          <p:cNvPr id="10" name="对象 -2147482616"/>
          <p:cNvGraphicFramePr>
            <a:graphicFrameLocks noChangeAspect="1"/>
          </p:cNvGraphicFramePr>
          <p:nvPr/>
        </p:nvGraphicFramePr>
        <p:xfrm>
          <a:off x="958850" y="2276161"/>
          <a:ext cx="4792980" cy="1019175"/>
        </p:xfrm>
        <a:graphic>
          <a:graphicData uri="http://schemas.openxmlformats.org/presentationml/2006/ole">
            <mc:AlternateContent xmlns:mc="http://schemas.openxmlformats.org/markup-compatibility/2006">
              <mc:Choice xmlns:v="urn:schemas-microsoft-com:vml" Requires="v">
                <p:oleObj spid="_x0000_s26643" r:id="rId10" imgW="2311400" imgH="482600" progId="Equation.KSEE3">
                  <p:embed/>
                </p:oleObj>
              </mc:Choice>
              <mc:Fallback>
                <p:oleObj r:id="rId10" imgW="2311400" imgH="482600" progId="Equation.KSEE3">
                  <p:embed/>
                  <p:pic>
                    <p:nvPicPr>
                      <p:cNvPr id="0" name="图片 3075"/>
                      <p:cNvPicPr/>
                      <p:nvPr/>
                    </p:nvPicPr>
                    <p:blipFill>
                      <a:blip r:embed="rId11"/>
                      <a:stretch>
                        <a:fillRect/>
                      </a:stretch>
                    </p:blipFill>
                    <p:spPr>
                      <a:xfrm>
                        <a:off x="958850" y="2276161"/>
                        <a:ext cx="4792980" cy="1019175"/>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935038" y="3838261"/>
          <a:ext cx="3319145" cy="939165"/>
        </p:xfrm>
        <a:graphic>
          <a:graphicData uri="http://schemas.openxmlformats.org/presentationml/2006/ole">
            <mc:AlternateContent xmlns:mc="http://schemas.openxmlformats.org/markup-compatibility/2006">
              <mc:Choice xmlns:v="urn:schemas-microsoft-com:vml" Requires="v">
                <p:oleObj spid="_x0000_s26644" r:id="rId12" imgW="1600200" imgH="444500" progId="Equation.KSEE3">
                  <p:embed/>
                </p:oleObj>
              </mc:Choice>
              <mc:Fallback>
                <p:oleObj r:id="rId12" imgW="1600200" imgH="444500" progId="Equation.KSEE3">
                  <p:embed/>
                  <p:pic>
                    <p:nvPicPr>
                      <p:cNvPr id="0" name="图片 3075"/>
                      <p:cNvPicPr/>
                      <p:nvPr/>
                    </p:nvPicPr>
                    <p:blipFill>
                      <a:blip r:embed="rId13"/>
                      <a:stretch>
                        <a:fillRect/>
                      </a:stretch>
                    </p:blipFill>
                    <p:spPr>
                      <a:xfrm>
                        <a:off x="935038" y="3838261"/>
                        <a:ext cx="3319145" cy="93916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GRU</a:t>
            </a:r>
            <a:r>
              <a:rPr lang="zh-CN" altLang="en-US" dirty="0">
                <a:ea typeface="宋体" panose="02010600030101010101" pitchFamily="2" charset="-122"/>
                <a:sym typeface="+mn-ea"/>
              </a:rPr>
              <a:t>模型</a:t>
            </a:r>
          </a:p>
        </p:txBody>
      </p:sp>
      <p:sp>
        <p:nvSpPr>
          <p:cNvPr id="131" name="Content Placeholder 2"/>
          <p:cNvSpPr txBox="1">
            <a:spLocks noGrp="1"/>
          </p:cNvSpPr>
          <p:nvPr/>
        </p:nvSpPr>
        <p:spPr>
          <a:xfrm>
            <a:off x="598805" y="1385570"/>
            <a:ext cx="5404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GRU</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G</a:t>
            </a:r>
            <a:r>
              <a:rPr lang="zh-CN" altLang="en-US" sz="1600" dirty="0">
                <a:ea typeface="宋体" panose="02010600030101010101" pitchFamily="2" charset="-122"/>
                <a:sym typeface="+mn-ea"/>
              </a:rPr>
              <a:t>ated </a:t>
            </a:r>
            <a:r>
              <a:rPr lang="en-US" altLang="zh-CN" sz="1600" dirty="0">
                <a:ea typeface="宋体" panose="02010600030101010101" pitchFamily="2" charset="-122"/>
                <a:sym typeface="+mn-ea"/>
              </a:rPr>
              <a:t>R</a:t>
            </a:r>
            <a:r>
              <a:rPr lang="zh-CN" altLang="en-US" sz="1600" dirty="0">
                <a:ea typeface="宋体" panose="02010600030101010101" pitchFamily="2" charset="-122"/>
                <a:sym typeface="+mn-ea"/>
              </a:rPr>
              <a:t>ecurrent </a:t>
            </a:r>
            <a:r>
              <a:rPr lang="en-US" altLang="zh-CN" sz="1600" dirty="0">
                <a:ea typeface="宋体" panose="02010600030101010101" pitchFamily="2" charset="-122"/>
                <a:sym typeface="+mn-ea"/>
              </a:rPr>
              <a:t>U</a:t>
            </a:r>
            <a:r>
              <a:rPr lang="zh-CN" altLang="en-US" sz="1600" dirty="0">
                <a:ea typeface="宋体" panose="02010600030101010101" pitchFamily="2" charset="-122"/>
                <a:sym typeface="+mn-ea"/>
              </a:rPr>
              <a:t>nit，</a:t>
            </a:r>
            <a:r>
              <a:rPr sz="1600" dirty="0">
                <a:ea typeface="宋体" panose="02010600030101010101" pitchFamily="2" charset="-122"/>
                <a:sym typeface="+mn-ea"/>
              </a:rPr>
              <a:t>门控循环单元</a:t>
            </a:r>
          </a:p>
          <a:p>
            <a:pPr>
              <a:lnSpc>
                <a:spcPct val="150000"/>
              </a:lnSpc>
            </a:pPr>
            <a:r>
              <a:rPr sz="1600" dirty="0">
                <a:ea typeface="宋体" panose="02010600030101010101" pitchFamily="2" charset="-122"/>
                <a:sym typeface="+mn-ea"/>
              </a:rPr>
              <a:t>GRU模型</a:t>
            </a:r>
            <a:r>
              <a:rPr lang="zh-CN" sz="1600" dirty="0">
                <a:ea typeface="宋体" panose="02010600030101010101" pitchFamily="2" charset="-122"/>
                <a:sym typeface="+mn-ea"/>
              </a:rPr>
              <a:t>，</a:t>
            </a:r>
            <a:r>
              <a:rPr sz="1600" dirty="0">
                <a:ea typeface="宋体" panose="02010600030101010101" pitchFamily="2" charset="-122"/>
                <a:sym typeface="+mn-ea"/>
              </a:rPr>
              <a:t>只有两个门</a:t>
            </a:r>
            <a:r>
              <a:rPr lang="zh-CN" sz="1600" dirty="0">
                <a:ea typeface="宋体" panose="02010600030101010101" pitchFamily="2" charset="-122"/>
                <a:sym typeface="+mn-ea"/>
              </a:rPr>
              <a:t>即</a:t>
            </a:r>
            <a:r>
              <a:rPr sz="1600" dirty="0">
                <a:ea typeface="宋体" panose="02010600030101010101" pitchFamily="2" charset="-122"/>
                <a:sym typeface="+mn-ea"/>
              </a:rPr>
              <a:t>更新门和重置门</a:t>
            </a:r>
          </a:p>
          <a:p>
            <a:pPr>
              <a:lnSpc>
                <a:spcPct val="150000"/>
              </a:lnSpc>
            </a:pPr>
            <a:r>
              <a:rPr sz="1600" dirty="0">
                <a:ea typeface="宋体" panose="02010600030101010101" pitchFamily="2" charset="-122"/>
                <a:sym typeface="+mn-ea"/>
              </a:rPr>
              <a:t>将LSTM中的输入门和遗忘门合并成了一个门，称为更新门（update gate）</a:t>
            </a:r>
          </a:p>
          <a:p>
            <a:pPr>
              <a:lnSpc>
                <a:spcPct val="150000"/>
              </a:lnSpc>
            </a:pPr>
            <a:r>
              <a:rPr sz="1600" dirty="0">
                <a:ea typeface="宋体" panose="02010600030101010101" pitchFamily="2" charset="-122"/>
                <a:sym typeface="+mn-ea"/>
              </a:rPr>
              <a:t>没有LSTM中的内部状态和外部状态的划分，而是通过直接在当前网络的状态和上一时刻网络的状态之间添加一个线性的依赖关系，来解决梯度消失和梯度爆炸的问题</a:t>
            </a:r>
          </a:p>
          <a:p>
            <a:pPr>
              <a:lnSpc>
                <a:spcPct val="150000"/>
              </a:lnSpc>
            </a:pPr>
            <a:r>
              <a:rPr sz="1600" dirty="0">
                <a:ea typeface="宋体" panose="02010600030101010101" pitchFamily="2" charset="-122"/>
                <a:sym typeface="+mn-ea"/>
              </a:rPr>
              <a:t>GRU是LSTM的一种</a:t>
            </a:r>
            <a:r>
              <a:rPr lang="zh-CN" sz="1600" dirty="0">
                <a:ea typeface="宋体" panose="02010600030101010101" pitchFamily="2" charset="-122"/>
                <a:sym typeface="+mn-ea"/>
              </a:rPr>
              <a:t>变体，相比于</a:t>
            </a:r>
            <a:r>
              <a:rPr sz="1600" dirty="0">
                <a:ea typeface="宋体" panose="02010600030101010101" pitchFamily="2" charset="-122"/>
                <a:sym typeface="+mn-ea"/>
              </a:rPr>
              <a:t>LSTM网络结构更加简单，</a:t>
            </a:r>
            <a:r>
              <a:rPr lang="zh-CN" sz="1600" dirty="0">
                <a:ea typeface="宋体" panose="02010600030101010101" pitchFamily="2" charset="-122"/>
                <a:sym typeface="+mn-ea"/>
              </a:rPr>
              <a:t>速度快，</a:t>
            </a:r>
            <a:r>
              <a:rPr sz="1600" dirty="0">
                <a:ea typeface="宋体" panose="02010600030101010101" pitchFamily="2" charset="-122"/>
                <a:sym typeface="+mn-ea"/>
              </a:rPr>
              <a:t>能避免 RNN 中的梯度消失，解决RNN网络中的长依赖问题</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16" name="图片 15"/>
          <p:cNvPicPr>
            <a:picLocks noChangeAspect="1"/>
          </p:cNvPicPr>
          <p:nvPr/>
        </p:nvPicPr>
        <p:blipFill>
          <a:blip r:embed="rId5"/>
          <a:stretch>
            <a:fillRect/>
          </a:stretch>
        </p:blipFill>
        <p:spPr>
          <a:xfrm>
            <a:off x="6076315" y="1711960"/>
            <a:ext cx="6012815" cy="3117215"/>
          </a:xfrm>
          <a:prstGeom prst="rect">
            <a:avLst/>
          </a:prstGeom>
        </p:spPr>
      </p:pic>
      <p:sp>
        <p:nvSpPr>
          <p:cNvPr id="3" name="文本框 2"/>
          <p:cNvSpPr txBox="1"/>
          <p:nvPr/>
        </p:nvSpPr>
        <p:spPr>
          <a:xfrm>
            <a:off x="6955790" y="4762500"/>
            <a:ext cx="4375785" cy="1320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GRU</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单元在每个时间步会接收两个输入：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同时作为两个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5" name="对象 -2147482616"/>
          <p:cNvGraphicFramePr>
            <a:graphicFrameLocks noChangeAspect="1"/>
          </p:cNvGraphicFramePr>
          <p:nvPr/>
        </p:nvGraphicFramePr>
        <p:xfrm>
          <a:off x="6936423" y="5266374"/>
          <a:ext cx="386080" cy="313055"/>
        </p:xfrm>
        <a:graphic>
          <a:graphicData uri="http://schemas.openxmlformats.org/presentationml/2006/ole">
            <mc:AlternateContent xmlns:mc="http://schemas.openxmlformats.org/markup-compatibility/2006">
              <mc:Choice xmlns:v="urn:schemas-microsoft-com:vml" Requires="v">
                <p:oleObj spid="_x0000_s27669" r:id="rId6" imgW="254000" imgH="203200" progId="Equation.KSEE3">
                  <p:embed/>
                </p:oleObj>
              </mc:Choice>
              <mc:Fallback>
                <p:oleObj r:id="rId6" imgW="254000" imgH="203200" progId="Equation.KSEE3">
                  <p:embed/>
                  <p:pic>
                    <p:nvPicPr>
                      <p:cNvPr id="0" name="图片 3075"/>
                      <p:cNvPicPr/>
                      <p:nvPr/>
                    </p:nvPicPr>
                    <p:blipFill>
                      <a:blip r:embed="rId7"/>
                      <a:stretch>
                        <a:fillRect/>
                      </a:stretch>
                    </p:blipFill>
                    <p:spPr>
                      <a:xfrm>
                        <a:off x="6936423" y="5266374"/>
                        <a:ext cx="386080" cy="313055"/>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6941820" y="5419725"/>
          <a:ext cx="389890" cy="400050"/>
        </p:xfrm>
        <a:graphic>
          <a:graphicData uri="http://schemas.openxmlformats.org/presentationml/2006/ole">
            <mc:AlternateContent xmlns:mc="http://schemas.openxmlformats.org/markup-compatibility/2006">
              <mc:Choice xmlns:v="urn:schemas-microsoft-com:vml" Requires="v">
                <p:oleObj spid="_x0000_s27670" r:id="rId8" imgW="347345" imgH="351790" progId="Equation.KSEE3">
                  <p:embed/>
                </p:oleObj>
              </mc:Choice>
              <mc:Fallback>
                <p:oleObj r:id="rId8" imgW="347345" imgH="351790" progId="Equation.KSEE3">
                  <p:embed/>
                  <p:pic>
                    <p:nvPicPr>
                      <p:cNvPr id="0" name="图片 3075"/>
                      <p:cNvPicPr/>
                      <p:nvPr/>
                    </p:nvPicPr>
                    <p:blipFill>
                      <a:blip r:embed="rId9"/>
                      <a:stretch>
                        <a:fillRect/>
                      </a:stretch>
                    </p:blipFill>
                    <p:spPr>
                      <a:xfrm>
                        <a:off x="6941820" y="5419725"/>
                        <a:ext cx="389890" cy="40005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7457441" y="5458461"/>
          <a:ext cx="347345" cy="351790"/>
        </p:xfrm>
        <a:graphic>
          <a:graphicData uri="http://schemas.openxmlformats.org/presentationml/2006/ole">
            <mc:AlternateContent xmlns:mc="http://schemas.openxmlformats.org/markup-compatibility/2006">
              <mc:Choice xmlns:v="urn:schemas-microsoft-com:vml" Requires="v">
                <p:oleObj spid="_x0000_s27671" r:id="rId10" imgW="228600" imgH="228600" progId="Equation.KSEE3">
                  <p:embed/>
                </p:oleObj>
              </mc:Choice>
              <mc:Fallback>
                <p:oleObj r:id="rId10" imgW="228600" imgH="228600" progId="Equation.KSEE3">
                  <p:embed/>
                  <p:pic>
                    <p:nvPicPr>
                      <p:cNvPr id="0" name="图片 3075"/>
                      <p:cNvPicPr/>
                      <p:nvPr/>
                    </p:nvPicPr>
                    <p:blipFill>
                      <a:blip r:embed="rId11"/>
                      <a:stretch>
                        <a:fillRect/>
                      </a:stretch>
                    </p:blipFill>
                    <p:spPr>
                      <a:xfrm>
                        <a:off x="7457441" y="5458461"/>
                        <a:ext cx="347345" cy="351790"/>
                      </a:xfrm>
                      <a:prstGeom prst="rect">
                        <a:avLst/>
                      </a:prstGeom>
                      <a:noFill/>
                      <a:ln w="38100">
                        <a:noFill/>
                        <a:miter/>
                      </a:ln>
                    </p:spPr>
                  </p:pic>
                </p:oleObj>
              </mc:Fallback>
            </mc:AlternateContent>
          </a:graphicData>
        </a:graphic>
      </p:graphicFrame>
      <p:graphicFrame>
        <p:nvGraphicFramePr>
          <p:cNvPr id="21" name="对象 -2147482616"/>
          <p:cNvGraphicFramePr>
            <a:graphicFrameLocks noChangeAspect="1"/>
          </p:cNvGraphicFramePr>
          <p:nvPr/>
        </p:nvGraphicFramePr>
        <p:xfrm>
          <a:off x="7024370" y="5795645"/>
          <a:ext cx="240665" cy="223520"/>
        </p:xfrm>
        <a:graphic>
          <a:graphicData uri="http://schemas.openxmlformats.org/presentationml/2006/ole">
            <mc:AlternateContent xmlns:mc="http://schemas.openxmlformats.org/markup-compatibility/2006">
              <mc:Choice xmlns:v="urn:schemas-microsoft-com:vml" Requires="v">
                <p:oleObj spid="_x0000_s27672" r:id="rId12" imgW="152400" imgH="139700" progId="Equation.KSEE3">
                  <p:embed/>
                </p:oleObj>
              </mc:Choice>
              <mc:Fallback>
                <p:oleObj r:id="rId12" imgW="152400" imgH="139700" progId="Equation.KSEE3">
                  <p:embed/>
                  <p:pic>
                    <p:nvPicPr>
                      <p:cNvPr id="0" name="图片 3075"/>
                      <p:cNvPicPr/>
                      <p:nvPr/>
                    </p:nvPicPr>
                    <p:blipFill>
                      <a:blip r:embed="rId13"/>
                      <a:stretch>
                        <a:fillRect/>
                      </a:stretch>
                    </p:blipFill>
                    <p:spPr>
                      <a:xfrm>
                        <a:off x="7024370" y="5795645"/>
                        <a:ext cx="240665" cy="223520"/>
                      </a:xfrm>
                      <a:prstGeom prst="rect">
                        <a:avLst/>
                      </a:prstGeom>
                      <a:noFill/>
                      <a:ln w="38100">
                        <a:noFill/>
                        <a:miter/>
                      </a:ln>
                    </p:spPr>
                  </p:pic>
                </p:oleObj>
              </mc:Fallback>
            </mc:AlternateContent>
          </a:graphicData>
        </a:graphic>
      </p:graphicFrame>
      <p:graphicFrame>
        <p:nvGraphicFramePr>
          <p:cNvPr id="30" name="对象 -2147482616"/>
          <p:cNvGraphicFramePr>
            <a:graphicFrameLocks noChangeAspect="1"/>
          </p:cNvGraphicFramePr>
          <p:nvPr/>
        </p:nvGraphicFramePr>
        <p:xfrm>
          <a:off x="6950075" y="4924425"/>
          <a:ext cx="389890" cy="400050"/>
        </p:xfrm>
        <a:graphic>
          <a:graphicData uri="http://schemas.openxmlformats.org/presentationml/2006/ole">
            <mc:AlternateContent xmlns:mc="http://schemas.openxmlformats.org/markup-compatibility/2006">
              <mc:Choice xmlns:v="urn:schemas-microsoft-com:vml" Requires="v">
                <p:oleObj spid="_x0000_s27673" r:id="rId14" imgW="347345" imgH="351790" progId="Equation.KSEE3">
                  <p:embed/>
                </p:oleObj>
              </mc:Choice>
              <mc:Fallback>
                <p:oleObj r:id="rId14" imgW="347345" imgH="351790" progId="Equation.KSEE3">
                  <p:embed/>
                  <p:pic>
                    <p:nvPicPr>
                      <p:cNvPr id="0" name="图片 3075"/>
                      <p:cNvPicPr/>
                      <p:nvPr/>
                    </p:nvPicPr>
                    <p:blipFill>
                      <a:blip r:embed="rId9"/>
                      <a:stretch>
                        <a:fillRect/>
                      </a:stretch>
                    </p:blipFill>
                    <p:spPr>
                      <a:xfrm>
                        <a:off x="6950075" y="4924425"/>
                        <a:ext cx="389890" cy="40005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GRU</a:t>
            </a:r>
            <a:r>
              <a:rPr lang="zh-CN" altLang="en-US" dirty="0">
                <a:ea typeface="宋体" panose="02010600030101010101" pitchFamily="2" charset="-122"/>
                <a:sym typeface="+mn-ea"/>
              </a:rPr>
              <a:t>模型</a:t>
            </a:r>
          </a:p>
        </p:txBody>
      </p:sp>
      <p:sp>
        <p:nvSpPr>
          <p:cNvPr id="131" name="Content Placeholder 2"/>
          <p:cNvSpPr txBox="1">
            <a:spLocks noGrp="1"/>
          </p:cNvSpPr>
          <p:nvPr/>
        </p:nvSpPr>
        <p:spPr>
          <a:xfrm>
            <a:off x="746760" y="4870450"/>
            <a:ext cx="9782175" cy="16954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GRU的输入输出结构与普通的RNN是一样的</a:t>
            </a:r>
          </a:p>
          <a:p>
            <a:pPr marL="0" indent="0">
              <a:lnSpc>
                <a:spcPct val="150000"/>
              </a:lnSpc>
              <a:buNone/>
            </a:pPr>
            <a:r>
              <a:rPr sz="1600" dirty="0">
                <a:ea typeface="宋体" panose="02010600030101010101" pitchFamily="2" charset="-122"/>
                <a:sym typeface="+mn-ea"/>
              </a:rPr>
              <a:t>有一个当前的输入       ，和上一个节点传递下来的</a:t>
            </a:r>
            <a:r>
              <a:rPr lang="en-US" sz="1600" dirty="0">
                <a:ea typeface="宋体" panose="02010600030101010101" pitchFamily="2" charset="-122"/>
                <a:sym typeface="+mn-ea"/>
              </a:rPr>
              <a:t>hidden state</a:t>
            </a:r>
            <a:r>
              <a:rPr sz="1600" dirty="0">
                <a:ea typeface="宋体" panose="02010600030101010101" pitchFamily="2" charset="-122"/>
                <a:sym typeface="+mn-ea"/>
              </a:rPr>
              <a:t>        ，这个隐状态包含了之前节点的相关信息。</a:t>
            </a:r>
          </a:p>
          <a:p>
            <a:pPr marL="0" indent="0">
              <a:lnSpc>
                <a:spcPct val="150000"/>
              </a:lnSpc>
              <a:buNone/>
            </a:pPr>
            <a:r>
              <a:rPr lang="zh-CN" sz="1600" dirty="0">
                <a:ea typeface="宋体" panose="02010600030101010101" pitchFamily="2" charset="-122"/>
                <a:sym typeface="+mn-ea"/>
              </a:rPr>
              <a:t>通过     </a:t>
            </a:r>
            <a:r>
              <a:rPr sz="1600" dirty="0">
                <a:ea typeface="宋体" panose="02010600030101010101" pitchFamily="2" charset="-122"/>
                <a:sym typeface="+mn-ea"/>
              </a:rPr>
              <a:t> </a:t>
            </a:r>
            <a:r>
              <a:rPr lang="zh-CN" sz="1600" dirty="0">
                <a:ea typeface="宋体" panose="02010600030101010101" pitchFamily="2" charset="-122"/>
                <a:sym typeface="+mn-ea"/>
              </a:rPr>
              <a:t>和        </a:t>
            </a:r>
            <a:r>
              <a:rPr sz="1600" dirty="0">
                <a:ea typeface="宋体" panose="02010600030101010101" pitchFamily="2" charset="-122"/>
                <a:sym typeface="+mn-ea"/>
              </a:rPr>
              <a:t>，GRU会</a:t>
            </a:r>
            <a:r>
              <a:rPr lang="zh-CN" sz="1600" dirty="0">
                <a:ea typeface="宋体" panose="02010600030101010101" pitchFamily="2" charset="-122"/>
                <a:sym typeface="+mn-ea"/>
              </a:rPr>
              <a:t>计算出</a:t>
            </a:r>
            <a:r>
              <a:rPr sz="1600" dirty="0">
                <a:ea typeface="宋体" panose="02010600030101010101" pitchFamily="2" charset="-122"/>
                <a:sym typeface="+mn-ea"/>
              </a:rPr>
              <a:t>当前隐藏节点的输出        和传递给下一个节点的隐状态 </a:t>
            </a:r>
          </a:p>
          <a:p>
            <a:pPr marL="0" indent="0">
              <a:lnSpc>
                <a:spcPct val="150000"/>
              </a:lnSpc>
              <a:buNone/>
            </a:pPr>
            <a:endParaRPr sz="1600" dirty="0">
              <a:ea typeface="宋体" panose="02010600030101010101" pitchFamily="2" charset="-122"/>
              <a:sym typeface="+mn-ea"/>
            </a:endParaRPr>
          </a:p>
        </p:txBody>
      </p:sp>
      <p:pic>
        <p:nvPicPr>
          <p:cNvPr id="5" name="图片 4"/>
          <p:cNvPicPr>
            <a:picLocks noChangeAspect="1"/>
          </p:cNvPicPr>
          <p:nvPr/>
        </p:nvPicPr>
        <p:blipFill>
          <a:blip r:embed="rId5"/>
          <a:stretch>
            <a:fillRect/>
          </a:stretch>
        </p:blipFill>
        <p:spPr>
          <a:xfrm>
            <a:off x="1597660" y="1420495"/>
            <a:ext cx="2371725" cy="2085975"/>
          </a:xfrm>
          <a:prstGeom prst="rect">
            <a:avLst/>
          </a:prstGeom>
        </p:spPr>
      </p:pic>
      <p:pic>
        <p:nvPicPr>
          <p:cNvPr id="6" name="图片 5"/>
          <p:cNvPicPr>
            <a:picLocks noChangeAspect="1"/>
          </p:cNvPicPr>
          <p:nvPr/>
        </p:nvPicPr>
        <p:blipFill>
          <a:blip r:embed="rId6"/>
          <a:stretch>
            <a:fillRect/>
          </a:stretch>
        </p:blipFill>
        <p:spPr>
          <a:xfrm>
            <a:off x="4598035" y="1217930"/>
            <a:ext cx="2295525" cy="2857500"/>
          </a:xfrm>
          <a:prstGeom prst="rect">
            <a:avLst/>
          </a:prstGeom>
        </p:spPr>
      </p:pic>
      <p:sp>
        <p:nvSpPr>
          <p:cNvPr id="66" name="Content Placeholder 2"/>
          <p:cNvSpPr txBox="1">
            <a:spLocks noGrp="1"/>
          </p:cNvSpPr>
          <p:nvPr/>
        </p:nvSpPr>
        <p:spPr>
          <a:xfrm>
            <a:off x="2481580" y="3988435"/>
            <a:ext cx="1518285" cy="4298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结构</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
        <p:nvSpPr>
          <p:cNvPr id="67" name="Content Placeholder 2"/>
          <p:cNvSpPr txBox="1">
            <a:spLocks noGrp="1"/>
          </p:cNvSpPr>
          <p:nvPr/>
        </p:nvSpPr>
        <p:spPr>
          <a:xfrm>
            <a:off x="5367655" y="3971290"/>
            <a:ext cx="1518285" cy="4298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结构</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17" name="图片 16"/>
          <p:cNvPicPr>
            <a:picLocks noChangeAspect="1"/>
          </p:cNvPicPr>
          <p:nvPr/>
        </p:nvPicPr>
        <p:blipFill>
          <a:blip r:embed="rId7"/>
          <a:stretch>
            <a:fillRect/>
          </a:stretch>
        </p:blipFill>
        <p:spPr>
          <a:xfrm>
            <a:off x="7499350" y="1117600"/>
            <a:ext cx="2705100" cy="2524125"/>
          </a:xfrm>
          <a:prstGeom prst="rect">
            <a:avLst/>
          </a:prstGeom>
        </p:spPr>
      </p:pic>
      <p:sp>
        <p:nvSpPr>
          <p:cNvPr id="18" name="Content Placeholder 2"/>
          <p:cNvSpPr txBox="1">
            <a:spLocks noGrp="1"/>
          </p:cNvSpPr>
          <p:nvPr/>
        </p:nvSpPr>
        <p:spPr>
          <a:xfrm>
            <a:off x="8544560" y="3961130"/>
            <a:ext cx="1518285" cy="4298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结构</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21" name="对象 -2147482616"/>
          <p:cNvGraphicFramePr>
            <a:graphicFrameLocks noChangeAspect="1"/>
          </p:cNvGraphicFramePr>
          <p:nvPr/>
        </p:nvGraphicFramePr>
        <p:xfrm>
          <a:off x="6229350" y="5388610"/>
          <a:ext cx="389890" cy="400050"/>
        </p:xfrm>
        <a:graphic>
          <a:graphicData uri="http://schemas.openxmlformats.org/presentationml/2006/ole">
            <mc:AlternateContent xmlns:mc="http://schemas.openxmlformats.org/markup-compatibility/2006">
              <mc:Choice xmlns:v="urn:schemas-microsoft-com:vml" Requires="v">
                <p:oleObj spid="_x0000_s28697" r:id="rId8" imgW="254000" imgH="203200" progId="Equation.KSEE3">
                  <p:embed/>
                </p:oleObj>
              </mc:Choice>
              <mc:Fallback>
                <p:oleObj r:id="rId8" imgW="254000" imgH="203200" progId="Equation.KSEE3">
                  <p:embed/>
                  <p:pic>
                    <p:nvPicPr>
                      <p:cNvPr id="0" name="图片 3075"/>
                      <p:cNvPicPr/>
                      <p:nvPr/>
                    </p:nvPicPr>
                    <p:blipFill>
                      <a:blip r:embed="rId9"/>
                      <a:stretch>
                        <a:fillRect/>
                      </a:stretch>
                    </p:blipFill>
                    <p:spPr>
                      <a:xfrm>
                        <a:off x="6229350" y="5388610"/>
                        <a:ext cx="389890" cy="40005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2452370" y="5379085"/>
          <a:ext cx="254000" cy="400050"/>
        </p:xfrm>
        <a:graphic>
          <a:graphicData uri="http://schemas.openxmlformats.org/presentationml/2006/ole">
            <mc:AlternateContent xmlns:mc="http://schemas.openxmlformats.org/markup-compatibility/2006">
              <mc:Choice xmlns:v="urn:schemas-microsoft-com:vml" Requires="v">
                <p:oleObj spid="_x0000_s28698" r:id="rId10" imgW="165100" imgH="203200" progId="Equation.KSEE3">
                  <p:embed/>
                </p:oleObj>
              </mc:Choice>
              <mc:Fallback>
                <p:oleObj r:id="rId10" imgW="165100" imgH="203200" progId="Equation.KSEE3">
                  <p:embed/>
                  <p:pic>
                    <p:nvPicPr>
                      <p:cNvPr id="0" name="图片 3075"/>
                      <p:cNvPicPr/>
                      <p:nvPr/>
                    </p:nvPicPr>
                    <p:blipFill>
                      <a:blip r:embed="rId11"/>
                      <a:stretch>
                        <a:fillRect/>
                      </a:stretch>
                    </p:blipFill>
                    <p:spPr>
                      <a:xfrm>
                        <a:off x="2452370" y="5379085"/>
                        <a:ext cx="254000" cy="400050"/>
                      </a:xfrm>
                      <a:prstGeom prst="rect">
                        <a:avLst/>
                      </a:prstGeom>
                      <a:noFill/>
                      <a:ln w="38100">
                        <a:noFill/>
                        <a:miter/>
                      </a:ln>
                    </p:spPr>
                  </p:pic>
                </p:oleObj>
              </mc:Fallback>
            </mc:AlternateContent>
          </a:graphicData>
        </a:graphic>
      </p:graphicFrame>
      <p:graphicFrame>
        <p:nvGraphicFramePr>
          <p:cNvPr id="27" name="对象 -2147482616"/>
          <p:cNvGraphicFramePr>
            <a:graphicFrameLocks noChangeAspect="1"/>
          </p:cNvGraphicFramePr>
          <p:nvPr/>
        </p:nvGraphicFramePr>
        <p:xfrm>
          <a:off x="1195070" y="5871845"/>
          <a:ext cx="254000" cy="400050"/>
        </p:xfrm>
        <a:graphic>
          <a:graphicData uri="http://schemas.openxmlformats.org/presentationml/2006/ole">
            <mc:AlternateContent xmlns:mc="http://schemas.openxmlformats.org/markup-compatibility/2006">
              <mc:Choice xmlns:v="urn:schemas-microsoft-com:vml" Requires="v">
                <p:oleObj spid="_x0000_s28699" r:id="rId12" imgW="165100" imgH="203200" progId="Equation.KSEE3">
                  <p:embed/>
                </p:oleObj>
              </mc:Choice>
              <mc:Fallback>
                <p:oleObj r:id="rId12" imgW="165100" imgH="203200" progId="Equation.KSEE3">
                  <p:embed/>
                  <p:pic>
                    <p:nvPicPr>
                      <p:cNvPr id="0" name="图片 3075"/>
                      <p:cNvPicPr/>
                      <p:nvPr/>
                    </p:nvPicPr>
                    <p:blipFill>
                      <a:blip r:embed="rId11"/>
                      <a:stretch>
                        <a:fillRect/>
                      </a:stretch>
                    </p:blipFill>
                    <p:spPr>
                      <a:xfrm>
                        <a:off x="1195070" y="5871845"/>
                        <a:ext cx="254000" cy="40005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1678940" y="5871845"/>
          <a:ext cx="389890" cy="400050"/>
        </p:xfrm>
        <a:graphic>
          <a:graphicData uri="http://schemas.openxmlformats.org/presentationml/2006/ole">
            <mc:AlternateContent xmlns:mc="http://schemas.openxmlformats.org/markup-compatibility/2006">
              <mc:Choice xmlns:v="urn:schemas-microsoft-com:vml" Requires="v">
                <p:oleObj spid="_x0000_s28700" r:id="rId13" imgW="254000" imgH="203200" progId="Equation.KSEE3">
                  <p:embed/>
                </p:oleObj>
              </mc:Choice>
              <mc:Fallback>
                <p:oleObj r:id="rId13" imgW="254000" imgH="203200" progId="Equation.KSEE3">
                  <p:embed/>
                  <p:pic>
                    <p:nvPicPr>
                      <p:cNvPr id="0" name="图片 3075"/>
                      <p:cNvPicPr/>
                      <p:nvPr/>
                    </p:nvPicPr>
                    <p:blipFill>
                      <a:blip r:embed="rId9"/>
                      <a:stretch>
                        <a:fillRect/>
                      </a:stretch>
                    </p:blipFill>
                    <p:spPr>
                      <a:xfrm>
                        <a:off x="1678940" y="5871845"/>
                        <a:ext cx="389890" cy="400050"/>
                      </a:xfrm>
                      <a:prstGeom prst="rect">
                        <a:avLst/>
                      </a:prstGeom>
                      <a:noFill/>
                      <a:ln w="38100">
                        <a:noFill/>
                        <a:miter/>
                      </a:ln>
                    </p:spPr>
                  </p:pic>
                </p:oleObj>
              </mc:Fallback>
            </mc:AlternateContent>
          </a:graphicData>
        </a:graphic>
      </p:graphicFrame>
      <p:graphicFrame>
        <p:nvGraphicFramePr>
          <p:cNvPr id="31" name="对象 -2147482616"/>
          <p:cNvGraphicFramePr>
            <a:graphicFrameLocks noChangeAspect="1"/>
          </p:cNvGraphicFramePr>
          <p:nvPr/>
        </p:nvGraphicFramePr>
        <p:xfrm>
          <a:off x="5304155" y="5846763"/>
          <a:ext cx="273050" cy="450215"/>
        </p:xfrm>
        <a:graphic>
          <a:graphicData uri="http://schemas.openxmlformats.org/presentationml/2006/ole">
            <mc:AlternateContent xmlns:mc="http://schemas.openxmlformats.org/markup-compatibility/2006">
              <mc:Choice xmlns:v="urn:schemas-microsoft-com:vml" Requires="v">
                <p:oleObj spid="_x0000_s28701" r:id="rId14" imgW="177165" imgH="228600" progId="Equation.KSEE3">
                  <p:embed/>
                </p:oleObj>
              </mc:Choice>
              <mc:Fallback>
                <p:oleObj r:id="rId14" imgW="177165" imgH="228600" progId="Equation.KSEE3">
                  <p:embed/>
                  <p:pic>
                    <p:nvPicPr>
                      <p:cNvPr id="0" name="图片 3075"/>
                      <p:cNvPicPr/>
                      <p:nvPr/>
                    </p:nvPicPr>
                    <p:blipFill>
                      <a:blip r:embed="rId15"/>
                      <a:stretch>
                        <a:fillRect/>
                      </a:stretch>
                    </p:blipFill>
                    <p:spPr>
                      <a:xfrm>
                        <a:off x="5304155" y="5846763"/>
                        <a:ext cx="273050" cy="450215"/>
                      </a:xfrm>
                      <a:prstGeom prst="rect">
                        <a:avLst/>
                      </a:prstGeom>
                      <a:noFill/>
                      <a:ln w="38100">
                        <a:noFill/>
                        <a:miter/>
                      </a:ln>
                    </p:spPr>
                  </p:pic>
                </p:oleObj>
              </mc:Fallback>
            </mc:AlternateContent>
          </a:graphicData>
        </a:graphic>
      </p:graphicFrame>
      <p:graphicFrame>
        <p:nvGraphicFramePr>
          <p:cNvPr id="33" name="对象 -2147482616"/>
          <p:cNvGraphicFramePr>
            <a:graphicFrameLocks noChangeAspect="1"/>
          </p:cNvGraphicFramePr>
          <p:nvPr/>
        </p:nvGraphicFramePr>
        <p:xfrm>
          <a:off x="8290560" y="5852795"/>
          <a:ext cx="254000" cy="400050"/>
        </p:xfrm>
        <a:graphic>
          <a:graphicData uri="http://schemas.openxmlformats.org/presentationml/2006/ole">
            <mc:AlternateContent xmlns:mc="http://schemas.openxmlformats.org/markup-compatibility/2006">
              <mc:Choice xmlns:v="urn:schemas-microsoft-com:vml" Requires="v">
                <p:oleObj spid="_x0000_s28702" r:id="rId16" imgW="165100" imgH="203200" progId="Equation.KSEE3">
                  <p:embed/>
                </p:oleObj>
              </mc:Choice>
              <mc:Fallback>
                <p:oleObj r:id="rId16" imgW="165100" imgH="203200" progId="Equation.KSEE3">
                  <p:embed/>
                  <p:pic>
                    <p:nvPicPr>
                      <p:cNvPr id="0" name="图片 3075"/>
                      <p:cNvPicPr/>
                      <p:nvPr/>
                    </p:nvPicPr>
                    <p:blipFill>
                      <a:blip r:embed="rId17"/>
                      <a:stretch>
                        <a:fillRect/>
                      </a:stretch>
                    </p:blipFill>
                    <p:spPr>
                      <a:xfrm>
                        <a:off x="8290560" y="5852795"/>
                        <a:ext cx="254000" cy="40005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GRU</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内部结构：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首先使用</a:t>
            </a:r>
            <a:r>
              <a:rPr lang="en-US" sz="1600" dirty="0">
                <a:ea typeface="宋体" panose="02010600030101010101" pitchFamily="2" charset="-122"/>
                <a:sym typeface="+mn-ea"/>
              </a:rPr>
              <a:t>GRU</a:t>
            </a:r>
            <a:r>
              <a:rPr sz="1600" dirty="0">
                <a:ea typeface="宋体" panose="02010600030101010101" pitchFamily="2" charset="-122"/>
                <a:sym typeface="+mn-ea"/>
              </a:rPr>
              <a:t>的当前输入     和上一个状态传递下来的       拼接训练得到</a:t>
            </a:r>
            <a:r>
              <a:rPr lang="zh-CN" sz="1600" dirty="0">
                <a:ea typeface="宋体" panose="02010600030101010101" pitchFamily="2" charset="-122"/>
                <a:sym typeface="+mn-ea"/>
              </a:rPr>
              <a:t>两个门</a:t>
            </a:r>
            <a:r>
              <a:rPr sz="1600" dirty="0">
                <a:ea typeface="宋体" panose="02010600030101010101" pitchFamily="2" charset="-122"/>
                <a:sym typeface="+mn-ea"/>
              </a:rPr>
              <a:t>状态</a:t>
            </a:r>
          </a:p>
          <a:p>
            <a:pPr marL="0" indent="0">
              <a:lnSpc>
                <a:spcPct val="150000"/>
              </a:lnSpc>
              <a:buNone/>
            </a:pPr>
            <a:r>
              <a:rPr lang="en-US" altLang="zh-CN" sz="1600" dirty="0">
                <a:ea typeface="宋体" panose="02010600030101010101" pitchFamily="2" charset="-122"/>
                <a:sym typeface="+mn-ea"/>
              </a:rPr>
              <a:t>r </a:t>
            </a:r>
            <a:r>
              <a:rPr lang="zh-CN" altLang="zh-CN" sz="1600" dirty="0">
                <a:ea typeface="宋体" panose="02010600030101010101" pitchFamily="2" charset="-122"/>
                <a:sym typeface="+mn-ea"/>
              </a:rPr>
              <a:t>为重置门，</a:t>
            </a:r>
            <a:r>
              <a:rPr lang="en-US" altLang="zh-CN" sz="1600" dirty="0">
                <a:ea typeface="宋体" panose="02010600030101010101" pitchFamily="2" charset="-122"/>
                <a:sym typeface="+mn-ea"/>
              </a:rPr>
              <a:t>reset gate</a:t>
            </a:r>
            <a:endParaRPr lang="zh-CN"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z</a:t>
            </a:r>
            <a:r>
              <a:rPr lang="zh-CN" altLang="zh-CN" sz="1600" dirty="0">
                <a:ea typeface="宋体" panose="02010600030101010101" pitchFamily="2" charset="-122"/>
                <a:sym typeface="+mn-ea"/>
              </a:rPr>
              <a:t>为更新门，</a:t>
            </a:r>
            <a:r>
              <a:rPr lang="en-US" altLang="zh-CN" sz="1600" dirty="0">
                <a:ea typeface="宋体" panose="02010600030101010101" pitchFamily="2" charset="-122"/>
                <a:sym typeface="+mn-ea"/>
              </a:rPr>
              <a:t>update gate</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与</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相同</a:t>
            </a:r>
            <a:r>
              <a:rPr lang="zh-CN" sz="1600" dirty="0">
                <a:ea typeface="宋体" panose="02010600030101010101" pitchFamily="2" charset="-122"/>
                <a:sym typeface="+mn-ea"/>
              </a:rPr>
              <a:t>，通过 </a:t>
            </a:r>
            <a:r>
              <a:rPr lang="en-US" altLang="zh-CN" sz="1600" dirty="0">
                <a:ea typeface="宋体" panose="02010600030101010101" pitchFamily="2" charset="-122"/>
                <a:sym typeface="+mn-ea"/>
              </a:rPr>
              <a:t>sigmoid</a:t>
            </a:r>
            <a:r>
              <a:rPr lang="zh-CN" altLang="zh-CN" sz="1600" dirty="0">
                <a:ea typeface="宋体" panose="02010600030101010101" pitchFamily="2" charset="-122"/>
                <a:sym typeface="+mn-ea"/>
              </a:rPr>
              <a:t>激活函数转换成</a:t>
            </a:r>
            <a:r>
              <a:rPr lang="en-US" altLang="zh-CN" sz="1600" dirty="0">
                <a:ea typeface="宋体" panose="02010600030101010101" pitchFamily="2" charset="-122"/>
                <a:sym typeface="+mn-ea"/>
              </a:rPr>
              <a:t>[0, 1]</a:t>
            </a:r>
            <a:r>
              <a:rPr lang="zh-CN" altLang="zh-CN" sz="1600" dirty="0">
                <a:ea typeface="宋体" panose="02010600030101010101" pitchFamily="2" charset="-122"/>
                <a:sym typeface="+mn-ea"/>
              </a:rPr>
              <a:t>之间的数值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作为一种门控状态</a:t>
            </a:r>
          </a:p>
          <a:p>
            <a:pPr marL="0" indent="0">
              <a:lnSpc>
                <a:spcPct val="150000"/>
              </a:lnSpc>
              <a:buNone/>
            </a:pPr>
            <a:r>
              <a:rPr lang="zh-CN" altLang="zh-CN" sz="1600" dirty="0">
                <a:ea typeface="宋体" panose="02010600030101010101" pitchFamily="2" charset="-122"/>
                <a:sym typeface="+mn-ea"/>
              </a:rPr>
              <a:t>得到门控信号之后，使用重置门控来得到“重置”之后的数据</a:t>
            </a:r>
          </a:p>
          <a:p>
            <a:pPr marL="0" indent="0">
              <a:lnSpc>
                <a:spcPct val="150000"/>
              </a:lnSpc>
              <a:buNone/>
            </a:pPr>
            <a:r>
              <a:rPr lang="zh-CN" altLang="zh-CN" sz="1600" dirty="0">
                <a:ea typeface="宋体" panose="02010600030101010101" pitchFamily="2" charset="-122"/>
                <a:sym typeface="+mn-ea"/>
              </a:rPr>
              <a:t>再将          与输入      进行拼接，再通过一个tanh激活函数来将数据放缩到 </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-1</a:t>
            </a:r>
            <a:r>
              <a:rPr lang="en-US" altLang="zh-CN" sz="1600" dirty="0">
                <a:ea typeface="宋体" panose="02010600030101010101" pitchFamily="2" charset="-122"/>
                <a:sym typeface="+mn-ea"/>
              </a:rPr>
              <a:t>, </a:t>
            </a:r>
            <a:r>
              <a:rPr lang="zh-CN" altLang="zh-CN" sz="1600" dirty="0">
                <a:ea typeface="宋体" panose="02010600030101010101" pitchFamily="2" charset="-122"/>
                <a:sym typeface="+mn-ea"/>
              </a:rPr>
              <a:t>1</a:t>
            </a:r>
            <a:r>
              <a:rPr lang="en-US" altLang="zh-CN" sz="1600" dirty="0">
                <a:ea typeface="宋体" panose="02010600030101010101" pitchFamily="2" charset="-122"/>
                <a:sym typeface="+mn-ea"/>
              </a:rPr>
              <a:t>] </a:t>
            </a:r>
            <a:r>
              <a:rPr lang="zh-CN" altLang="zh-CN" sz="1600" dirty="0">
                <a:ea typeface="宋体" panose="02010600030101010101" pitchFamily="2" charset="-122"/>
                <a:sym typeface="+mn-ea"/>
              </a:rPr>
              <a:t>的范围内 </a:t>
            </a:r>
            <a:r>
              <a:rPr lang="en-US" altLang="zh-CN" sz="1600" dirty="0">
                <a:ea typeface="宋体" panose="02010600030101010101" pitchFamily="2" charset="-122"/>
                <a:sym typeface="+mn-ea"/>
              </a:rPr>
              <a:t>=&gt; </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这样</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就包括了当前输入      </a:t>
            </a:r>
            <a:endParaRPr sz="1600" dirty="0">
              <a:ea typeface="宋体" panose="02010600030101010101" pitchFamily="2" charset="-122"/>
              <a:sym typeface="+mn-ea"/>
            </a:endParaRPr>
          </a:p>
        </p:txBody>
      </p:sp>
      <p:graphicFrame>
        <p:nvGraphicFramePr>
          <p:cNvPr id="56" name="对象 -2147482616"/>
          <p:cNvGraphicFramePr>
            <a:graphicFrameLocks noChangeAspect="1"/>
          </p:cNvGraphicFramePr>
          <p:nvPr/>
        </p:nvGraphicFramePr>
        <p:xfrm>
          <a:off x="3057843" y="1957388"/>
          <a:ext cx="251460" cy="313055"/>
        </p:xfrm>
        <a:graphic>
          <a:graphicData uri="http://schemas.openxmlformats.org/presentationml/2006/ole">
            <mc:AlternateContent xmlns:mc="http://schemas.openxmlformats.org/markup-compatibility/2006">
              <mc:Choice xmlns:v="urn:schemas-microsoft-com:vml" Requires="v">
                <p:oleObj spid="_x0000_s29721" r:id="rId5" imgW="165100" imgH="203200" progId="Equation.KSEE3">
                  <p:embed/>
                </p:oleObj>
              </mc:Choice>
              <mc:Fallback>
                <p:oleObj r:id="rId5" imgW="165100" imgH="203200" progId="Equation.KSEE3">
                  <p:embed/>
                  <p:pic>
                    <p:nvPicPr>
                      <p:cNvPr id="0" name="图片 3075"/>
                      <p:cNvPicPr/>
                      <p:nvPr/>
                    </p:nvPicPr>
                    <p:blipFill>
                      <a:blip r:embed="rId6"/>
                      <a:stretch>
                        <a:fillRect/>
                      </a:stretch>
                    </p:blipFill>
                    <p:spPr>
                      <a:xfrm>
                        <a:off x="3057843" y="1957388"/>
                        <a:ext cx="251460" cy="313055"/>
                      </a:xfrm>
                      <a:prstGeom prst="rect">
                        <a:avLst/>
                      </a:prstGeom>
                      <a:noFill/>
                      <a:ln w="38100">
                        <a:noFill/>
                        <a:miter/>
                      </a:ln>
                    </p:spPr>
                  </p:pic>
                </p:oleObj>
              </mc:Fallback>
            </mc:AlternateContent>
          </a:graphicData>
        </a:graphic>
      </p:graphicFrame>
      <p:graphicFrame>
        <p:nvGraphicFramePr>
          <p:cNvPr id="58" name="对象 -2147482616"/>
          <p:cNvGraphicFramePr>
            <a:graphicFrameLocks noChangeAspect="1"/>
          </p:cNvGraphicFramePr>
          <p:nvPr/>
        </p:nvGraphicFramePr>
        <p:xfrm>
          <a:off x="5545773" y="1957388"/>
          <a:ext cx="387350" cy="313055"/>
        </p:xfrm>
        <a:graphic>
          <a:graphicData uri="http://schemas.openxmlformats.org/presentationml/2006/ole">
            <mc:AlternateContent xmlns:mc="http://schemas.openxmlformats.org/markup-compatibility/2006">
              <mc:Choice xmlns:v="urn:schemas-microsoft-com:vml" Requires="v">
                <p:oleObj spid="_x0000_s29722" r:id="rId7" imgW="254000" imgH="203200" progId="Equation.KSEE3">
                  <p:embed/>
                </p:oleObj>
              </mc:Choice>
              <mc:Fallback>
                <p:oleObj r:id="rId7" imgW="254000" imgH="203200" progId="Equation.KSEE3">
                  <p:embed/>
                  <p:pic>
                    <p:nvPicPr>
                      <p:cNvPr id="0" name="图片 3075"/>
                      <p:cNvPicPr/>
                      <p:nvPr/>
                    </p:nvPicPr>
                    <p:blipFill>
                      <a:blip r:embed="rId8"/>
                      <a:stretch>
                        <a:fillRect/>
                      </a:stretch>
                    </p:blipFill>
                    <p:spPr>
                      <a:xfrm>
                        <a:off x="5545773" y="1957388"/>
                        <a:ext cx="387350" cy="313055"/>
                      </a:xfrm>
                      <a:prstGeom prst="rect">
                        <a:avLst/>
                      </a:prstGeom>
                      <a:noFill/>
                      <a:ln w="38100">
                        <a:noFill/>
                        <a:miter/>
                      </a:ln>
                    </p:spPr>
                  </p:pic>
                </p:oleObj>
              </mc:Fallback>
            </mc:AlternateContent>
          </a:graphicData>
        </a:graphic>
      </p:graphicFrame>
      <p:sp>
        <p:nvSpPr>
          <p:cNvPr id="63" name="Content Placeholder 2"/>
          <p:cNvSpPr txBox="1">
            <a:spLocks noGrp="1"/>
          </p:cNvSpPr>
          <p:nvPr/>
        </p:nvSpPr>
        <p:spPr>
          <a:xfrm>
            <a:off x="10179685" y="3707765"/>
            <a:ext cx="1311275" cy="548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更新门</a:t>
            </a:r>
          </a:p>
        </p:txBody>
      </p:sp>
      <p:sp>
        <p:nvSpPr>
          <p:cNvPr id="64" name="Content Placeholder 2"/>
          <p:cNvSpPr txBox="1">
            <a:spLocks noGrp="1"/>
          </p:cNvSpPr>
          <p:nvPr/>
        </p:nvSpPr>
        <p:spPr>
          <a:xfrm>
            <a:off x="10179685" y="2130425"/>
            <a:ext cx="1152525" cy="548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重置门</a:t>
            </a:r>
          </a:p>
        </p:txBody>
      </p:sp>
      <p:pic>
        <p:nvPicPr>
          <p:cNvPr id="2" name="图片 1"/>
          <p:cNvPicPr>
            <a:picLocks noChangeAspect="1"/>
          </p:cNvPicPr>
          <p:nvPr/>
        </p:nvPicPr>
        <p:blipFill>
          <a:blip r:embed="rId9"/>
          <a:stretch>
            <a:fillRect/>
          </a:stretch>
        </p:blipFill>
        <p:spPr>
          <a:xfrm>
            <a:off x="7035800" y="1830705"/>
            <a:ext cx="2887980" cy="1147445"/>
          </a:xfrm>
          <a:prstGeom prst="rect">
            <a:avLst/>
          </a:prstGeom>
        </p:spPr>
      </p:pic>
      <p:pic>
        <p:nvPicPr>
          <p:cNvPr id="3" name="图片 2"/>
          <p:cNvPicPr>
            <a:picLocks noChangeAspect="1"/>
          </p:cNvPicPr>
          <p:nvPr/>
        </p:nvPicPr>
        <p:blipFill>
          <a:blip r:embed="rId10"/>
          <a:stretch>
            <a:fillRect/>
          </a:stretch>
        </p:blipFill>
        <p:spPr>
          <a:xfrm>
            <a:off x="7064375" y="3462655"/>
            <a:ext cx="2924810" cy="1177290"/>
          </a:xfrm>
          <a:prstGeom prst="rect">
            <a:avLst/>
          </a:prstGeom>
        </p:spPr>
      </p:pic>
      <p:pic>
        <p:nvPicPr>
          <p:cNvPr id="7" name="图片 6"/>
          <p:cNvPicPr>
            <a:picLocks noChangeAspect="1"/>
          </p:cNvPicPr>
          <p:nvPr/>
        </p:nvPicPr>
        <p:blipFill>
          <a:blip r:embed="rId11"/>
          <a:stretch>
            <a:fillRect/>
          </a:stretch>
        </p:blipFill>
        <p:spPr>
          <a:xfrm>
            <a:off x="915035" y="5020945"/>
            <a:ext cx="1581150" cy="323850"/>
          </a:xfrm>
          <a:prstGeom prst="rect">
            <a:avLst/>
          </a:prstGeom>
        </p:spPr>
      </p:pic>
      <p:pic>
        <p:nvPicPr>
          <p:cNvPr id="9" name="图片 8"/>
          <p:cNvPicPr>
            <a:picLocks noChangeAspect="1"/>
          </p:cNvPicPr>
          <p:nvPr/>
        </p:nvPicPr>
        <p:blipFill>
          <a:blip r:embed="rId12"/>
          <a:stretch>
            <a:fillRect/>
          </a:stretch>
        </p:blipFill>
        <p:spPr>
          <a:xfrm>
            <a:off x="7056120" y="5043170"/>
            <a:ext cx="3199765" cy="1061720"/>
          </a:xfrm>
          <a:prstGeom prst="rect">
            <a:avLst/>
          </a:prstGeom>
        </p:spPr>
      </p:pic>
      <p:pic>
        <p:nvPicPr>
          <p:cNvPr id="10" name="图片 9"/>
          <p:cNvPicPr>
            <a:picLocks noChangeAspect="1"/>
          </p:cNvPicPr>
          <p:nvPr/>
        </p:nvPicPr>
        <p:blipFill>
          <a:blip r:embed="rId13"/>
          <a:stretch>
            <a:fillRect/>
          </a:stretch>
        </p:blipFill>
        <p:spPr>
          <a:xfrm>
            <a:off x="1041400" y="5507355"/>
            <a:ext cx="476250" cy="333375"/>
          </a:xfrm>
          <a:prstGeom prst="rect">
            <a:avLst/>
          </a:prstGeom>
        </p:spPr>
      </p:pic>
      <p:graphicFrame>
        <p:nvGraphicFramePr>
          <p:cNvPr id="25" name="对象 -2147482616"/>
          <p:cNvGraphicFramePr>
            <a:graphicFrameLocks noChangeAspect="1"/>
          </p:cNvGraphicFramePr>
          <p:nvPr/>
        </p:nvGraphicFramePr>
        <p:xfrm>
          <a:off x="2109470" y="5455285"/>
          <a:ext cx="254000" cy="400050"/>
        </p:xfrm>
        <a:graphic>
          <a:graphicData uri="http://schemas.openxmlformats.org/presentationml/2006/ole">
            <mc:AlternateContent xmlns:mc="http://schemas.openxmlformats.org/markup-compatibility/2006">
              <mc:Choice xmlns:v="urn:schemas-microsoft-com:vml" Requires="v">
                <p:oleObj spid="_x0000_s29723" r:id="rId14" imgW="165100" imgH="203200" progId="Equation.KSEE3">
                  <p:embed/>
                </p:oleObj>
              </mc:Choice>
              <mc:Fallback>
                <p:oleObj r:id="rId14" imgW="165100" imgH="203200" progId="Equation.KSEE3">
                  <p:embed/>
                  <p:pic>
                    <p:nvPicPr>
                      <p:cNvPr id="0" name="图片 3075"/>
                      <p:cNvPicPr/>
                      <p:nvPr/>
                    </p:nvPicPr>
                    <p:blipFill>
                      <a:blip r:embed="rId15"/>
                      <a:stretch>
                        <a:fillRect/>
                      </a:stretch>
                    </p:blipFill>
                    <p:spPr>
                      <a:xfrm>
                        <a:off x="2109470" y="5455285"/>
                        <a:ext cx="254000" cy="400050"/>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3382963" y="5861685"/>
          <a:ext cx="254635" cy="349250"/>
        </p:xfrm>
        <a:graphic>
          <a:graphicData uri="http://schemas.openxmlformats.org/presentationml/2006/ole">
            <mc:AlternateContent xmlns:mc="http://schemas.openxmlformats.org/markup-compatibility/2006">
              <mc:Choice xmlns:v="urn:schemas-microsoft-com:vml" Requires="v">
                <p:oleObj spid="_x0000_s29724" r:id="rId16" imgW="165100" imgH="177165" progId="Equation.KSEE3">
                  <p:embed/>
                </p:oleObj>
              </mc:Choice>
              <mc:Fallback>
                <p:oleObj r:id="rId16" imgW="165100" imgH="177165" progId="Equation.KSEE3">
                  <p:embed/>
                  <p:pic>
                    <p:nvPicPr>
                      <p:cNvPr id="0" name="图片 3075"/>
                      <p:cNvPicPr/>
                      <p:nvPr/>
                    </p:nvPicPr>
                    <p:blipFill>
                      <a:blip r:embed="rId17"/>
                      <a:stretch>
                        <a:fillRect/>
                      </a:stretch>
                    </p:blipFill>
                    <p:spPr>
                      <a:xfrm>
                        <a:off x="3382963" y="5861685"/>
                        <a:ext cx="254635" cy="34925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041083" y="6374765"/>
          <a:ext cx="254635" cy="349250"/>
        </p:xfrm>
        <a:graphic>
          <a:graphicData uri="http://schemas.openxmlformats.org/presentationml/2006/ole">
            <mc:AlternateContent xmlns:mc="http://schemas.openxmlformats.org/markup-compatibility/2006">
              <mc:Choice xmlns:v="urn:schemas-microsoft-com:vml" Requires="v">
                <p:oleObj spid="_x0000_s29725" r:id="rId18" imgW="165100" imgH="177165" progId="Equation.KSEE3">
                  <p:embed/>
                </p:oleObj>
              </mc:Choice>
              <mc:Fallback>
                <p:oleObj r:id="rId18" imgW="165100" imgH="177165" progId="Equation.KSEE3">
                  <p:embed/>
                  <p:pic>
                    <p:nvPicPr>
                      <p:cNvPr id="0" name="图片 3075"/>
                      <p:cNvPicPr/>
                      <p:nvPr/>
                    </p:nvPicPr>
                    <p:blipFill>
                      <a:blip r:embed="rId17"/>
                      <a:stretch>
                        <a:fillRect/>
                      </a:stretch>
                    </p:blipFill>
                    <p:spPr>
                      <a:xfrm>
                        <a:off x="1041083" y="6374765"/>
                        <a:ext cx="254635" cy="34925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2987675" y="6304915"/>
          <a:ext cx="254000" cy="400050"/>
        </p:xfrm>
        <a:graphic>
          <a:graphicData uri="http://schemas.openxmlformats.org/presentationml/2006/ole">
            <mc:AlternateContent xmlns:mc="http://schemas.openxmlformats.org/markup-compatibility/2006">
              <mc:Choice xmlns:v="urn:schemas-microsoft-com:vml" Requires="v">
                <p:oleObj spid="_x0000_s29726" r:id="rId19" imgW="165100" imgH="203200" progId="Equation.KSEE3">
                  <p:embed/>
                </p:oleObj>
              </mc:Choice>
              <mc:Fallback>
                <p:oleObj r:id="rId19" imgW="165100" imgH="203200" progId="Equation.KSEE3">
                  <p:embed/>
                  <p:pic>
                    <p:nvPicPr>
                      <p:cNvPr id="0" name="图片 3075"/>
                      <p:cNvPicPr/>
                      <p:nvPr/>
                    </p:nvPicPr>
                    <p:blipFill>
                      <a:blip r:embed="rId15"/>
                      <a:stretch>
                        <a:fillRect/>
                      </a:stretch>
                    </p:blipFill>
                    <p:spPr>
                      <a:xfrm>
                        <a:off x="2987675" y="6304915"/>
                        <a:ext cx="254000" cy="40005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GRU</a:t>
            </a:r>
            <a:r>
              <a:rPr lang="zh-CN" altLang="en-US" dirty="0">
                <a:ea typeface="宋体" panose="02010600030101010101" pitchFamily="2" charset="-122"/>
                <a:sym typeface="+mn-ea"/>
              </a:rPr>
              <a:t>模型</a:t>
            </a:r>
          </a:p>
        </p:txBody>
      </p:sp>
      <p:sp>
        <p:nvSpPr>
          <p:cNvPr id="131" name="Content Placeholder 2"/>
          <p:cNvSpPr txBox="1">
            <a:spLocks noGrp="1"/>
          </p:cNvSpPr>
          <p:nvPr/>
        </p:nvSpPr>
        <p:spPr>
          <a:xfrm>
            <a:off x="598805" y="1385570"/>
            <a:ext cx="5404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GRU</a:t>
            </a:r>
            <a:r>
              <a:rPr lang="zh-CN" sz="1600" dirty="0">
                <a:ea typeface="宋体" panose="02010600030101010101" pitchFamily="2" charset="-122"/>
                <a:sym typeface="+mn-ea"/>
              </a:rPr>
              <a:t>内部结构</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主要包括了当前输入      ，我们将       添加到当前的隐藏状态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相当于记忆了当前时刻状态（类似</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记忆阶段）</a:t>
            </a:r>
          </a:p>
          <a:p>
            <a:pPr>
              <a:lnSpc>
                <a:spcPct val="150000"/>
              </a:lnSpc>
            </a:pPr>
            <a:r>
              <a:rPr lang="zh-CN" altLang="en-US" sz="1600" dirty="0">
                <a:ea typeface="宋体" panose="02010600030101010101" pitchFamily="2" charset="-122"/>
                <a:sym typeface="+mn-ea"/>
              </a:rPr>
              <a:t>更新记忆阶段，同时进行遗忘 </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记忆两个步骤</a:t>
            </a:r>
          </a:p>
          <a:p>
            <a:pPr marL="0" indent="0">
              <a:lnSpc>
                <a:spcPct val="150000"/>
              </a:lnSpc>
              <a:buNone/>
            </a:pPr>
            <a:r>
              <a:rPr lang="zh-CN" altLang="en-US" sz="1600" dirty="0">
                <a:ea typeface="宋体" panose="02010600030101010101" pitchFamily="2" charset="-122"/>
                <a:sym typeface="+mn-ea"/>
              </a:rPr>
              <a:t>更新表达式</a:t>
            </a: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这里使用了</a:t>
            </a:r>
            <a:r>
              <a:rPr lang="en-US" altLang="zh-CN" sz="1600" dirty="0">
                <a:ea typeface="宋体" panose="02010600030101010101" pitchFamily="2" charset="-122"/>
                <a:sym typeface="+mn-ea"/>
              </a:rPr>
              <a:t>更新门控 z</a:t>
            </a:r>
            <a:r>
              <a:rPr lang="zh-CN" altLang="en-US" sz="1600" dirty="0">
                <a:ea typeface="宋体" panose="02010600030101010101" pitchFamily="2" charset="-122"/>
                <a:sym typeface="+mn-ea"/>
              </a:rPr>
              <a:t>，输出值范围为 </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0</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1</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，越接近1，代表记忆的数据越多，越接近0则代表遗忘的越多</a:t>
            </a:r>
          </a:p>
          <a:p>
            <a:pPr>
              <a:lnSpc>
                <a:spcPct val="150000"/>
              </a:lnSpc>
            </a:pP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使用了一个门控 </a:t>
            </a:r>
            <a:r>
              <a:rPr lang="en-US" altLang="zh-CN" sz="1600" dirty="0">
                <a:ea typeface="宋体" panose="02010600030101010101" pitchFamily="2" charset="-122"/>
                <a:sym typeface="+mn-ea"/>
              </a:rPr>
              <a:t>Z</a:t>
            </a:r>
            <a:r>
              <a:rPr lang="zh-CN" altLang="en-US" sz="1600" dirty="0">
                <a:ea typeface="宋体" panose="02010600030101010101" pitchFamily="2" charset="-122"/>
                <a:sym typeface="+mn-ea"/>
              </a:rPr>
              <a:t>，同时可以进行遗忘和选择记忆（对比 LSTM需要使用</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个门控）</a:t>
            </a:r>
            <a:endParaRPr sz="1600" dirty="0">
              <a:ea typeface="宋体" panose="02010600030101010101" pitchFamily="2" charset="-122"/>
              <a:sym typeface="+mn-ea"/>
            </a:endParaRPr>
          </a:p>
        </p:txBody>
      </p:sp>
      <p:sp>
        <p:nvSpPr>
          <p:cNvPr id="2" name="文本框 1"/>
          <p:cNvSpPr txBox="1"/>
          <p:nvPr/>
        </p:nvSpPr>
        <p:spPr>
          <a:xfrm>
            <a:off x="7222490" y="5019675"/>
            <a:ext cx="4375785" cy="1320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GRU</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单元在每个时间步会接收两个输入：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同时作为两个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4" name="对象 -2147482616"/>
          <p:cNvGraphicFramePr>
            <a:graphicFrameLocks noChangeAspect="1"/>
          </p:cNvGraphicFramePr>
          <p:nvPr/>
        </p:nvGraphicFramePr>
        <p:xfrm>
          <a:off x="7203123" y="5523549"/>
          <a:ext cx="386080" cy="313055"/>
        </p:xfrm>
        <a:graphic>
          <a:graphicData uri="http://schemas.openxmlformats.org/presentationml/2006/ole">
            <mc:AlternateContent xmlns:mc="http://schemas.openxmlformats.org/markup-compatibility/2006">
              <mc:Choice xmlns:v="urn:schemas-microsoft-com:vml" Requires="v">
                <p:oleObj spid="_x0000_s30761" r:id="rId5" imgW="254000" imgH="203200" progId="Equation.KSEE3">
                  <p:embed/>
                </p:oleObj>
              </mc:Choice>
              <mc:Fallback>
                <p:oleObj r:id="rId5" imgW="254000" imgH="203200" progId="Equation.KSEE3">
                  <p:embed/>
                  <p:pic>
                    <p:nvPicPr>
                      <p:cNvPr id="0" name="图片 3075"/>
                      <p:cNvPicPr/>
                      <p:nvPr/>
                    </p:nvPicPr>
                    <p:blipFill>
                      <a:blip r:embed="rId6"/>
                      <a:stretch>
                        <a:fillRect/>
                      </a:stretch>
                    </p:blipFill>
                    <p:spPr>
                      <a:xfrm>
                        <a:off x="7203123" y="5523549"/>
                        <a:ext cx="386080" cy="31305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7208520" y="5676900"/>
          <a:ext cx="389890" cy="400050"/>
        </p:xfrm>
        <a:graphic>
          <a:graphicData uri="http://schemas.openxmlformats.org/presentationml/2006/ole">
            <mc:AlternateContent xmlns:mc="http://schemas.openxmlformats.org/markup-compatibility/2006">
              <mc:Choice xmlns:v="urn:schemas-microsoft-com:vml" Requires="v">
                <p:oleObj spid="_x0000_s30762" r:id="rId7" imgW="347345" imgH="351790" progId="Equation.KSEE3">
                  <p:embed/>
                </p:oleObj>
              </mc:Choice>
              <mc:Fallback>
                <p:oleObj r:id="rId7" imgW="347345" imgH="351790" progId="Equation.KSEE3">
                  <p:embed/>
                  <p:pic>
                    <p:nvPicPr>
                      <p:cNvPr id="0" name="图片 3075"/>
                      <p:cNvPicPr/>
                      <p:nvPr/>
                    </p:nvPicPr>
                    <p:blipFill>
                      <a:blip r:embed="rId8"/>
                      <a:stretch>
                        <a:fillRect/>
                      </a:stretch>
                    </p:blipFill>
                    <p:spPr>
                      <a:xfrm>
                        <a:off x="7208520" y="5676900"/>
                        <a:ext cx="389890" cy="40005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724141" y="5715636"/>
          <a:ext cx="347345" cy="351790"/>
        </p:xfrm>
        <a:graphic>
          <a:graphicData uri="http://schemas.openxmlformats.org/presentationml/2006/ole">
            <mc:AlternateContent xmlns:mc="http://schemas.openxmlformats.org/markup-compatibility/2006">
              <mc:Choice xmlns:v="urn:schemas-microsoft-com:vml" Requires="v">
                <p:oleObj spid="_x0000_s30763" r:id="rId9" imgW="228600" imgH="228600" progId="Equation.KSEE3">
                  <p:embed/>
                </p:oleObj>
              </mc:Choice>
              <mc:Fallback>
                <p:oleObj r:id="rId9" imgW="228600" imgH="228600" progId="Equation.KSEE3">
                  <p:embed/>
                  <p:pic>
                    <p:nvPicPr>
                      <p:cNvPr id="0" name="图片 3075"/>
                      <p:cNvPicPr/>
                      <p:nvPr/>
                    </p:nvPicPr>
                    <p:blipFill>
                      <a:blip r:embed="rId10"/>
                      <a:stretch>
                        <a:fillRect/>
                      </a:stretch>
                    </p:blipFill>
                    <p:spPr>
                      <a:xfrm>
                        <a:off x="7724141" y="5715636"/>
                        <a:ext cx="347345" cy="351790"/>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291070" y="6052820"/>
          <a:ext cx="240665" cy="223520"/>
        </p:xfrm>
        <a:graphic>
          <a:graphicData uri="http://schemas.openxmlformats.org/presentationml/2006/ole">
            <mc:AlternateContent xmlns:mc="http://schemas.openxmlformats.org/markup-compatibility/2006">
              <mc:Choice xmlns:v="urn:schemas-microsoft-com:vml" Requires="v">
                <p:oleObj spid="_x0000_s30764" r:id="rId11" imgW="152400" imgH="139700" progId="Equation.KSEE3">
                  <p:embed/>
                </p:oleObj>
              </mc:Choice>
              <mc:Fallback>
                <p:oleObj r:id="rId11" imgW="152400" imgH="139700" progId="Equation.KSEE3">
                  <p:embed/>
                  <p:pic>
                    <p:nvPicPr>
                      <p:cNvPr id="0" name="图片 3075"/>
                      <p:cNvPicPr/>
                      <p:nvPr/>
                    </p:nvPicPr>
                    <p:blipFill>
                      <a:blip r:embed="rId12"/>
                      <a:stretch>
                        <a:fillRect/>
                      </a:stretch>
                    </p:blipFill>
                    <p:spPr>
                      <a:xfrm>
                        <a:off x="7291070" y="6052820"/>
                        <a:ext cx="240665" cy="22352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13"/>
          <a:stretch>
            <a:fillRect/>
          </a:stretch>
        </p:blipFill>
        <p:spPr>
          <a:xfrm>
            <a:off x="7375525" y="1337945"/>
            <a:ext cx="3669665" cy="3594735"/>
          </a:xfrm>
          <a:prstGeom prst="rect">
            <a:avLst/>
          </a:prstGeom>
        </p:spPr>
      </p:pic>
      <p:graphicFrame>
        <p:nvGraphicFramePr>
          <p:cNvPr id="5" name="对象 -2147482616"/>
          <p:cNvGraphicFramePr>
            <a:graphicFrameLocks noChangeAspect="1"/>
          </p:cNvGraphicFramePr>
          <p:nvPr/>
        </p:nvGraphicFramePr>
        <p:xfrm>
          <a:off x="851853" y="1967865"/>
          <a:ext cx="254635" cy="349250"/>
        </p:xfrm>
        <a:graphic>
          <a:graphicData uri="http://schemas.openxmlformats.org/presentationml/2006/ole">
            <mc:AlternateContent xmlns:mc="http://schemas.openxmlformats.org/markup-compatibility/2006">
              <mc:Choice xmlns:v="urn:schemas-microsoft-com:vml" Requires="v">
                <p:oleObj spid="_x0000_s30765" r:id="rId14" imgW="165100" imgH="177165" progId="Equation.KSEE3">
                  <p:embed/>
                </p:oleObj>
              </mc:Choice>
              <mc:Fallback>
                <p:oleObj r:id="rId14" imgW="165100" imgH="177165" progId="Equation.KSEE3">
                  <p:embed/>
                  <p:pic>
                    <p:nvPicPr>
                      <p:cNvPr id="0" name="图片 3075"/>
                      <p:cNvPicPr/>
                      <p:nvPr/>
                    </p:nvPicPr>
                    <p:blipFill>
                      <a:blip r:embed="rId15"/>
                      <a:stretch>
                        <a:fillRect/>
                      </a:stretch>
                    </p:blipFill>
                    <p:spPr>
                      <a:xfrm>
                        <a:off x="851853" y="1967865"/>
                        <a:ext cx="254635" cy="34925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2999740" y="1904365"/>
          <a:ext cx="254000" cy="400050"/>
        </p:xfrm>
        <a:graphic>
          <a:graphicData uri="http://schemas.openxmlformats.org/presentationml/2006/ole">
            <mc:AlternateContent xmlns:mc="http://schemas.openxmlformats.org/markup-compatibility/2006">
              <mc:Choice xmlns:v="urn:schemas-microsoft-com:vml" Requires="v">
                <p:oleObj spid="_x0000_s30766" r:id="rId16" imgW="165100" imgH="203200" progId="Equation.KSEE3">
                  <p:embed/>
                </p:oleObj>
              </mc:Choice>
              <mc:Fallback>
                <p:oleObj r:id="rId16" imgW="165100" imgH="203200" progId="Equation.KSEE3">
                  <p:embed/>
                  <p:pic>
                    <p:nvPicPr>
                      <p:cNvPr id="0" name="图片 3075"/>
                      <p:cNvPicPr/>
                      <p:nvPr/>
                    </p:nvPicPr>
                    <p:blipFill>
                      <a:blip r:embed="rId17"/>
                      <a:stretch>
                        <a:fillRect/>
                      </a:stretch>
                    </p:blipFill>
                    <p:spPr>
                      <a:xfrm>
                        <a:off x="2999740" y="1904365"/>
                        <a:ext cx="254000" cy="400050"/>
                      </a:xfrm>
                      <a:prstGeom prst="rect">
                        <a:avLst/>
                      </a:prstGeom>
                      <a:noFill/>
                      <a:ln w="38100">
                        <a:noFill/>
                        <a:miter/>
                      </a:ln>
                    </p:spPr>
                  </p:pic>
                </p:oleObj>
              </mc:Fallback>
            </mc:AlternateContent>
          </a:graphicData>
        </a:graphic>
      </p:graphicFrame>
      <p:graphicFrame>
        <p:nvGraphicFramePr>
          <p:cNvPr id="16" name="对象 -2147482616"/>
          <p:cNvGraphicFramePr>
            <a:graphicFrameLocks noChangeAspect="1"/>
          </p:cNvGraphicFramePr>
          <p:nvPr/>
        </p:nvGraphicFramePr>
        <p:xfrm>
          <a:off x="4113848" y="1948815"/>
          <a:ext cx="254635" cy="349250"/>
        </p:xfrm>
        <a:graphic>
          <a:graphicData uri="http://schemas.openxmlformats.org/presentationml/2006/ole">
            <mc:AlternateContent xmlns:mc="http://schemas.openxmlformats.org/markup-compatibility/2006">
              <mc:Choice xmlns:v="urn:schemas-microsoft-com:vml" Requires="v">
                <p:oleObj spid="_x0000_s30767" r:id="rId18" imgW="165100" imgH="177165" progId="Equation.KSEE3">
                  <p:embed/>
                </p:oleObj>
              </mc:Choice>
              <mc:Fallback>
                <p:oleObj r:id="rId18" imgW="165100" imgH="177165" progId="Equation.KSEE3">
                  <p:embed/>
                  <p:pic>
                    <p:nvPicPr>
                      <p:cNvPr id="0" name="图片 3075"/>
                      <p:cNvPicPr/>
                      <p:nvPr/>
                    </p:nvPicPr>
                    <p:blipFill>
                      <a:blip r:embed="rId15"/>
                      <a:stretch>
                        <a:fillRect/>
                      </a:stretch>
                    </p:blipFill>
                    <p:spPr>
                      <a:xfrm>
                        <a:off x="4113848" y="1948815"/>
                        <a:ext cx="254635" cy="349250"/>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19"/>
          <a:stretch>
            <a:fillRect/>
          </a:stretch>
        </p:blipFill>
        <p:spPr>
          <a:xfrm>
            <a:off x="1792605" y="3655060"/>
            <a:ext cx="2781300" cy="342900"/>
          </a:xfrm>
          <a:prstGeom prst="rect">
            <a:avLst/>
          </a:prstGeom>
        </p:spPr>
      </p:pic>
      <p:sp>
        <p:nvSpPr>
          <p:cNvPr id="19" name="矩形 18"/>
          <p:cNvSpPr/>
          <p:nvPr/>
        </p:nvSpPr>
        <p:spPr>
          <a:xfrm>
            <a:off x="2303145" y="3626485"/>
            <a:ext cx="1394460" cy="4635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矩形 19"/>
          <p:cNvSpPr/>
          <p:nvPr/>
        </p:nvSpPr>
        <p:spPr>
          <a:xfrm>
            <a:off x="3924935" y="3626485"/>
            <a:ext cx="648970" cy="4635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1" name="下箭头 20"/>
          <p:cNvSpPr/>
          <p:nvPr/>
        </p:nvSpPr>
        <p:spPr>
          <a:xfrm rot="1980000">
            <a:off x="2537460" y="41530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2" name="下箭头 21"/>
          <p:cNvSpPr/>
          <p:nvPr/>
        </p:nvSpPr>
        <p:spPr>
          <a:xfrm rot="19140000">
            <a:off x="4219575" y="41162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3" name="文本框 22"/>
          <p:cNvSpPr txBox="1"/>
          <p:nvPr/>
        </p:nvSpPr>
        <p:spPr>
          <a:xfrm>
            <a:off x="494030" y="4610100"/>
            <a:ext cx="649097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gn="l">
              <a:lnSpc>
                <a:spcPct val="150000"/>
              </a:lnSpc>
              <a:buNone/>
            </a:pPr>
            <a:r>
              <a:rPr lang="zh-CN" altLang="zh-CN" sz="1600" dirty="0">
                <a:ea typeface="宋体" panose="02010600030101010101" pitchFamily="2" charset="-122"/>
                <a:sym typeface="+mn-ea"/>
              </a:rPr>
              <a:t>对原隐藏状态       选择性</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遗忘</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     对包含当前节点信息的     选择性</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记忆</a:t>
            </a:r>
            <a:r>
              <a:rPr lang="en-US" altLang="zh-CN" sz="1600" dirty="0">
                <a:ea typeface="宋体" panose="02010600030101010101" pitchFamily="2" charset="-122"/>
                <a:sym typeface="+mn-ea"/>
              </a:rPr>
              <a:t>”</a:t>
            </a:r>
            <a:endParaRPr kumimoji="0" lang="en-US" altLang="zh-CN" sz="1600" b="0" i="0" u="none" strike="noStrike" cap="none" spc="0" normalizeH="0" baseline="0" dirty="0">
              <a:ln>
                <a:noFill/>
              </a:ln>
              <a:solidFill>
                <a:srgbClr val="000000"/>
              </a:solidFill>
              <a:effectLst/>
              <a:uFillTx/>
              <a:latin typeface="+mn-lt"/>
              <a:ea typeface="宋体" panose="02010600030101010101" pitchFamily="2" charset="-122"/>
              <a:cs typeface="+mn-cs"/>
              <a:sym typeface="+mn-ea"/>
            </a:endParaRPr>
          </a:p>
        </p:txBody>
      </p:sp>
      <p:graphicFrame>
        <p:nvGraphicFramePr>
          <p:cNvPr id="24" name="对象 -2147482616"/>
          <p:cNvGraphicFramePr>
            <a:graphicFrameLocks noChangeAspect="1"/>
          </p:cNvGraphicFramePr>
          <p:nvPr/>
        </p:nvGraphicFramePr>
        <p:xfrm>
          <a:off x="1719263" y="4639628"/>
          <a:ext cx="391795" cy="400685"/>
        </p:xfrm>
        <a:graphic>
          <a:graphicData uri="http://schemas.openxmlformats.org/presentationml/2006/ole">
            <mc:AlternateContent xmlns:mc="http://schemas.openxmlformats.org/markup-compatibility/2006">
              <mc:Choice xmlns:v="urn:schemas-microsoft-com:vml" Requires="v">
                <p:oleObj spid="_x0000_s30768" r:id="rId20" imgW="254000" imgH="203200" progId="Equation.KSEE3">
                  <p:embed/>
                </p:oleObj>
              </mc:Choice>
              <mc:Fallback>
                <p:oleObj r:id="rId20" imgW="254000" imgH="203200" progId="Equation.KSEE3">
                  <p:embed/>
                  <p:pic>
                    <p:nvPicPr>
                      <p:cNvPr id="0" name="图片 3075"/>
                      <p:cNvPicPr/>
                      <p:nvPr/>
                    </p:nvPicPr>
                    <p:blipFill>
                      <a:blip r:embed="rId21"/>
                      <a:stretch>
                        <a:fillRect/>
                      </a:stretch>
                    </p:blipFill>
                    <p:spPr>
                      <a:xfrm>
                        <a:off x="1719263" y="4639628"/>
                        <a:ext cx="391795" cy="400685"/>
                      </a:xfrm>
                      <a:prstGeom prst="rect">
                        <a:avLst/>
                      </a:prstGeom>
                      <a:noFill/>
                      <a:ln w="38100">
                        <a:noFill/>
                        <a:miter/>
                      </a:ln>
                    </p:spPr>
                  </p:pic>
                </p:oleObj>
              </mc:Fallback>
            </mc:AlternateContent>
          </a:graphicData>
        </a:graphic>
      </p:graphicFrame>
      <p:graphicFrame>
        <p:nvGraphicFramePr>
          <p:cNvPr id="28" name="对象 -2147482616"/>
          <p:cNvGraphicFramePr>
            <a:graphicFrameLocks noChangeAspect="1"/>
          </p:cNvGraphicFramePr>
          <p:nvPr/>
        </p:nvGraphicFramePr>
        <p:xfrm>
          <a:off x="5491163" y="4691380"/>
          <a:ext cx="254635" cy="349250"/>
        </p:xfrm>
        <a:graphic>
          <a:graphicData uri="http://schemas.openxmlformats.org/presentationml/2006/ole">
            <mc:AlternateContent xmlns:mc="http://schemas.openxmlformats.org/markup-compatibility/2006">
              <mc:Choice xmlns:v="urn:schemas-microsoft-com:vml" Requires="v">
                <p:oleObj spid="_x0000_s30769" r:id="rId22" imgW="165100" imgH="177165" progId="Equation.KSEE3">
                  <p:embed/>
                </p:oleObj>
              </mc:Choice>
              <mc:Fallback>
                <p:oleObj r:id="rId22" imgW="165100" imgH="177165" progId="Equation.KSEE3">
                  <p:embed/>
                  <p:pic>
                    <p:nvPicPr>
                      <p:cNvPr id="0" name="图片 3075"/>
                      <p:cNvPicPr/>
                      <p:nvPr/>
                    </p:nvPicPr>
                    <p:blipFill>
                      <a:blip r:embed="rId15"/>
                      <a:stretch>
                        <a:fillRect/>
                      </a:stretch>
                    </p:blipFill>
                    <p:spPr>
                      <a:xfrm>
                        <a:off x="5491163" y="4691380"/>
                        <a:ext cx="254635" cy="349250"/>
                      </a:xfrm>
                      <a:prstGeom prst="rect">
                        <a:avLst/>
                      </a:prstGeom>
                      <a:noFill/>
                      <a:ln w="38100">
                        <a:noFill/>
                        <a:miter/>
                      </a:ln>
                    </p:spPr>
                  </p:pic>
                </p:oleObj>
              </mc:Fallback>
            </mc:AlternateContent>
          </a:graphicData>
        </a:graphic>
      </p:graphicFrame>
      <p:graphicFrame>
        <p:nvGraphicFramePr>
          <p:cNvPr id="30" name="对象 -2147482616"/>
          <p:cNvGraphicFramePr>
            <a:graphicFrameLocks noChangeAspect="1"/>
          </p:cNvGraphicFramePr>
          <p:nvPr/>
        </p:nvGraphicFramePr>
        <p:xfrm>
          <a:off x="7216775" y="5181600"/>
          <a:ext cx="389890" cy="400050"/>
        </p:xfrm>
        <a:graphic>
          <a:graphicData uri="http://schemas.openxmlformats.org/presentationml/2006/ole">
            <mc:AlternateContent xmlns:mc="http://schemas.openxmlformats.org/markup-compatibility/2006">
              <mc:Choice xmlns:v="urn:schemas-microsoft-com:vml" Requires="v">
                <p:oleObj spid="_x0000_s30770" r:id="rId23" imgW="347345" imgH="351790" progId="Equation.KSEE3">
                  <p:embed/>
                </p:oleObj>
              </mc:Choice>
              <mc:Fallback>
                <p:oleObj r:id="rId23" imgW="347345" imgH="351790" progId="Equation.KSEE3">
                  <p:embed/>
                  <p:pic>
                    <p:nvPicPr>
                      <p:cNvPr id="0" name="图片 3075"/>
                      <p:cNvPicPr/>
                      <p:nvPr/>
                    </p:nvPicPr>
                    <p:blipFill>
                      <a:blip r:embed="rId8"/>
                      <a:stretch>
                        <a:fillRect/>
                      </a:stretch>
                    </p:blipFill>
                    <p:spPr>
                      <a:xfrm>
                        <a:off x="7216775" y="5181600"/>
                        <a:ext cx="389890" cy="40005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animBg="1"/>
      <p:bldP spid="22" grpId="0" bldLvl="0" animBg="1"/>
      <p:bldP spid="2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GRU</a:t>
            </a:r>
            <a:r>
              <a:rPr lang="zh-CN" altLang="en-US" dirty="0">
                <a:ea typeface="宋体" panose="02010600030101010101" pitchFamily="2" charset="-122"/>
                <a:sym typeface="+mn-ea"/>
              </a:rPr>
              <a:t>与</a:t>
            </a:r>
            <a:r>
              <a:rPr lang="en-US" altLang="zh-CN" dirty="0">
                <a:ea typeface="宋体" panose="02010600030101010101" pitchFamily="2" charset="-122"/>
                <a:sym typeface="+mn-ea"/>
              </a:rPr>
              <a:t>LSTM</a:t>
            </a:r>
          </a:p>
        </p:txBody>
      </p:sp>
      <p:sp>
        <p:nvSpPr>
          <p:cNvPr id="131" name="Content Placeholder 2"/>
          <p:cNvSpPr txBox="1">
            <a:spLocks noGrp="1"/>
          </p:cNvSpPr>
          <p:nvPr/>
        </p:nvSpPr>
        <p:spPr>
          <a:xfrm>
            <a:off x="598805" y="1385570"/>
            <a:ext cx="5404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GRU</a:t>
            </a:r>
            <a:r>
              <a:rPr lang="zh-CN" altLang="en-US" sz="1600" dirty="0">
                <a:ea typeface="宋体" panose="02010600030101010101" pitchFamily="2" charset="-122"/>
                <a:sym typeface="+mn-ea"/>
              </a:rPr>
              <a:t>与</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的关系：</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GRU</a:t>
            </a:r>
            <a:r>
              <a:rPr lang="zh-CN" altLang="en-US" sz="1600" dirty="0">
                <a:ea typeface="宋体" panose="02010600030101010101" pitchFamily="2" charset="-122"/>
                <a:sym typeface="+mn-ea"/>
              </a:rPr>
              <a:t>中</a:t>
            </a:r>
            <a:r>
              <a:rPr sz="1600" dirty="0">
                <a:ea typeface="宋体" panose="02010600030101010101" pitchFamily="2" charset="-122"/>
                <a:sym typeface="+mn-ea"/>
              </a:rPr>
              <a:t>遗忘</a:t>
            </a:r>
            <a:r>
              <a:rPr lang="zh-CN" sz="1600" dirty="0">
                <a:ea typeface="宋体" panose="02010600030101010101" pitchFamily="2" charset="-122"/>
                <a:sym typeface="+mn-ea"/>
              </a:rPr>
              <a:t>阀门</a:t>
            </a:r>
            <a:r>
              <a:rPr lang="en-US" sz="1600" dirty="0">
                <a:ea typeface="宋体" panose="02010600030101010101" pitchFamily="2" charset="-122"/>
                <a:sym typeface="+mn-ea"/>
              </a:rPr>
              <a:t>(1-Z)</a:t>
            </a:r>
            <a:r>
              <a:rPr sz="1600" dirty="0">
                <a:ea typeface="宋体" panose="02010600030101010101" pitchFamily="2" charset="-122"/>
                <a:sym typeface="+mn-ea"/>
              </a:rPr>
              <a:t> 和选择</a:t>
            </a:r>
            <a:r>
              <a:rPr lang="zh-CN" sz="1600" dirty="0">
                <a:ea typeface="宋体" panose="02010600030101010101" pitchFamily="2" charset="-122"/>
                <a:sym typeface="+mn-ea"/>
              </a:rPr>
              <a:t>阀门</a:t>
            </a:r>
            <a:r>
              <a:rPr lang="en-US" sz="1600" dirty="0">
                <a:ea typeface="宋体" panose="02010600030101010101" pitchFamily="2" charset="-122"/>
                <a:sym typeface="+mn-ea"/>
              </a:rPr>
              <a:t>Z</a:t>
            </a:r>
            <a:r>
              <a:rPr sz="1600" dirty="0">
                <a:ea typeface="宋体" panose="02010600030101010101" pitchFamily="2" charset="-122"/>
                <a:sym typeface="+mn-ea"/>
              </a:rPr>
              <a:t> 是联动的 </a:t>
            </a:r>
          </a:p>
          <a:p>
            <a:pPr marL="0" indent="0">
              <a:lnSpc>
                <a:spcPct val="150000"/>
              </a:lnSpc>
              <a:buNone/>
            </a:pPr>
            <a:r>
              <a:rPr sz="1600" dirty="0">
                <a:ea typeface="宋体" panose="02010600030101010101" pitchFamily="2" charset="-122"/>
                <a:sym typeface="+mn-ea"/>
              </a:rPr>
              <a:t>对于传递进来的信息，我们会进行选择性遗忘，遗忘了多少权重 </a:t>
            </a:r>
            <a:r>
              <a:rPr lang="en-US" sz="1600" dirty="0">
                <a:ea typeface="宋体" panose="02010600030101010101" pitchFamily="2" charset="-122"/>
                <a:sym typeface="+mn-ea"/>
              </a:rPr>
              <a:t>Z </a:t>
            </a:r>
            <a:r>
              <a:rPr sz="1600" dirty="0">
                <a:ea typeface="宋体" panose="02010600030101010101" pitchFamily="2" charset="-122"/>
                <a:sym typeface="+mn-ea"/>
              </a:rPr>
              <a:t>，就会使用包含当前输入的     中所对应的权重</a:t>
            </a:r>
            <a:r>
              <a:rPr lang="en-US" sz="1600" dirty="0">
                <a:ea typeface="宋体" panose="02010600030101010101" pitchFamily="2" charset="-122"/>
                <a:sym typeface="+mn-ea"/>
              </a:rPr>
              <a:t>Z</a:t>
            </a:r>
            <a:r>
              <a:rPr sz="1600" dirty="0">
                <a:ea typeface="宋体" panose="02010600030101010101" pitchFamily="2" charset="-122"/>
                <a:sym typeface="+mn-ea"/>
              </a:rPr>
              <a:t>进行弥补</a:t>
            </a:r>
            <a:r>
              <a:rPr lang="zh-CN" sz="1600" dirty="0">
                <a:ea typeface="宋体" panose="02010600030101010101" pitchFamily="2" charset="-122"/>
                <a:sym typeface="+mn-ea"/>
              </a:rPr>
              <a:t>，从而</a:t>
            </a:r>
            <a:r>
              <a:rPr sz="1600" dirty="0">
                <a:ea typeface="宋体" panose="02010600030101010101" pitchFamily="2" charset="-122"/>
                <a:sym typeface="+mn-ea"/>
              </a:rPr>
              <a:t>保持一种“恒定”状态</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与LSTM相比，GRU内部少了一个门控，参数比LSTM少，但</a:t>
            </a:r>
            <a:r>
              <a:rPr lang="zh-CN" sz="1600" dirty="0">
                <a:ea typeface="宋体" panose="02010600030101010101" pitchFamily="2" charset="-122"/>
                <a:sym typeface="+mn-ea"/>
              </a:rPr>
              <a:t>可以</a:t>
            </a:r>
            <a:r>
              <a:rPr sz="1600" dirty="0">
                <a:ea typeface="宋体" panose="02010600030101010101" pitchFamily="2" charset="-122"/>
                <a:sym typeface="+mn-ea"/>
              </a:rPr>
              <a:t>达到与LSTM</a:t>
            </a:r>
            <a:r>
              <a:rPr lang="zh-CN" sz="1600" dirty="0">
                <a:ea typeface="宋体" panose="02010600030101010101" pitchFamily="2" charset="-122"/>
                <a:sym typeface="+mn-ea"/>
              </a:rPr>
              <a:t>相同的效果</a:t>
            </a:r>
            <a:r>
              <a:rPr sz="1600" dirty="0">
                <a:ea typeface="宋体" panose="02010600030101010101" pitchFamily="2" charset="-122"/>
                <a:sym typeface="+mn-ea"/>
              </a:rPr>
              <a:t> </a:t>
            </a:r>
            <a:r>
              <a:rPr lang="en-US" sz="1600" dirty="0">
                <a:ea typeface="宋体" panose="02010600030101010101" pitchFamily="2" charset="-122"/>
                <a:sym typeface="+mn-ea"/>
              </a:rPr>
              <a:t>=</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综合计算时间和成本，</a:t>
            </a: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相比于</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更加实用</a:t>
            </a:r>
            <a:endParaRPr sz="1600" dirty="0">
              <a:ea typeface="宋体" panose="02010600030101010101" pitchFamily="2" charset="-122"/>
              <a:sym typeface="+mn-ea"/>
            </a:endParaRPr>
          </a:p>
        </p:txBody>
      </p:sp>
      <p:sp>
        <p:nvSpPr>
          <p:cNvPr id="2" name="文本框 1"/>
          <p:cNvSpPr txBox="1"/>
          <p:nvPr/>
        </p:nvSpPr>
        <p:spPr>
          <a:xfrm>
            <a:off x="7222490" y="5019675"/>
            <a:ext cx="4375785" cy="1320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GRU</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单元在每个时间步会接收两个输入：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同时作为两个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4" name="对象 -2147482616"/>
          <p:cNvGraphicFramePr>
            <a:graphicFrameLocks noChangeAspect="1"/>
          </p:cNvGraphicFramePr>
          <p:nvPr/>
        </p:nvGraphicFramePr>
        <p:xfrm>
          <a:off x="7203123" y="5523549"/>
          <a:ext cx="386080" cy="313055"/>
        </p:xfrm>
        <a:graphic>
          <a:graphicData uri="http://schemas.openxmlformats.org/presentationml/2006/ole">
            <mc:AlternateContent xmlns:mc="http://schemas.openxmlformats.org/markup-compatibility/2006">
              <mc:Choice xmlns:v="urn:schemas-microsoft-com:vml" Requires="v">
                <p:oleObj spid="_x0000_s31777" r:id="rId5" imgW="254000" imgH="203200" progId="Equation.KSEE3">
                  <p:embed/>
                </p:oleObj>
              </mc:Choice>
              <mc:Fallback>
                <p:oleObj r:id="rId5" imgW="254000" imgH="203200" progId="Equation.KSEE3">
                  <p:embed/>
                  <p:pic>
                    <p:nvPicPr>
                      <p:cNvPr id="0" name="图片 3075"/>
                      <p:cNvPicPr/>
                      <p:nvPr/>
                    </p:nvPicPr>
                    <p:blipFill>
                      <a:blip r:embed="rId6"/>
                      <a:stretch>
                        <a:fillRect/>
                      </a:stretch>
                    </p:blipFill>
                    <p:spPr>
                      <a:xfrm>
                        <a:off x="7203123" y="5523549"/>
                        <a:ext cx="386080" cy="31305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7208520" y="5676900"/>
          <a:ext cx="389890" cy="400050"/>
        </p:xfrm>
        <a:graphic>
          <a:graphicData uri="http://schemas.openxmlformats.org/presentationml/2006/ole">
            <mc:AlternateContent xmlns:mc="http://schemas.openxmlformats.org/markup-compatibility/2006">
              <mc:Choice xmlns:v="urn:schemas-microsoft-com:vml" Requires="v">
                <p:oleObj spid="_x0000_s31778" r:id="rId7" imgW="347345" imgH="351790" progId="Equation.KSEE3">
                  <p:embed/>
                </p:oleObj>
              </mc:Choice>
              <mc:Fallback>
                <p:oleObj r:id="rId7" imgW="347345" imgH="351790" progId="Equation.KSEE3">
                  <p:embed/>
                  <p:pic>
                    <p:nvPicPr>
                      <p:cNvPr id="0" name="图片 3075"/>
                      <p:cNvPicPr/>
                      <p:nvPr/>
                    </p:nvPicPr>
                    <p:blipFill>
                      <a:blip r:embed="rId8"/>
                      <a:stretch>
                        <a:fillRect/>
                      </a:stretch>
                    </p:blipFill>
                    <p:spPr>
                      <a:xfrm>
                        <a:off x="7208520" y="5676900"/>
                        <a:ext cx="389890" cy="40005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724141" y="5715636"/>
          <a:ext cx="347345" cy="351790"/>
        </p:xfrm>
        <a:graphic>
          <a:graphicData uri="http://schemas.openxmlformats.org/presentationml/2006/ole">
            <mc:AlternateContent xmlns:mc="http://schemas.openxmlformats.org/markup-compatibility/2006">
              <mc:Choice xmlns:v="urn:schemas-microsoft-com:vml" Requires="v">
                <p:oleObj spid="_x0000_s31779" r:id="rId9" imgW="228600" imgH="228600" progId="Equation.KSEE3">
                  <p:embed/>
                </p:oleObj>
              </mc:Choice>
              <mc:Fallback>
                <p:oleObj r:id="rId9" imgW="228600" imgH="228600" progId="Equation.KSEE3">
                  <p:embed/>
                  <p:pic>
                    <p:nvPicPr>
                      <p:cNvPr id="0" name="图片 3075"/>
                      <p:cNvPicPr/>
                      <p:nvPr/>
                    </p:nvPicPr>
                    <p:blipFill>
                      <a:blip r:embed="rId10"/>
                      <a:stretch>
                        <a:fillRect/>
                      </a:stretch>
                    </p:blipFill>
                    <p:spPr>
                      <a:xfrm>
                        <a:off x="7724141" y="5715636"/>
                        <a:ext cx="347345" cy="351790"/>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291070" y="6052820"/>
          <a:ext cx="240665" cy="223520"/>
        </p:xfrm>
        <a:graphic>
          <a:graphicData uri="http://schemas.openxmlformats.org/presentationml/2006/ole">
            <mc:AlternateContent xmlns:mc="http://schemas.openxmlformats.org/markup-compatibility/2006">
              <mc:Choice xmlns:v="urn:schemas-microsoft-com:vml" Requires="v">
                <p:oleObj spid="_x0000_s31780" r:id="rId11" imgW="152400" imgH="139700" progId="Equation.KSEE3">
                  <p:embed/>
                </p:oleObj>
              </mc:Choice>
              <mc:Fallback>
                <p:oleObj r:id="rId11" imgW="152400" imgH="139700" progId="Equation.KSEE3">
                  <p:embed/>
                  <p:pic>
                    <p:nvPicPr>
                      <p:cNvPr id="0" name="图片 3075"/>
                      <p:cNvPicPr/>
                      <p:nvPr/>
                    </p:nvPicPr>
                    <p:blipFill>
                      <a:blip r:embed="rId12"/>
                      <a:stretch>
                        <a:fillRect/>
                      </a:stretch>
                    </p:blipFill>
                    <p:spPr>
                      <a:xfrm>
                        <a:off x="7291070" y="6052820"/>
                        <a:ext cx="240665" cy="22352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13"/>
          <a:stretch>
            <a:fillRect/>
          </a:stretch>
        </p:blipFill>
        <p:spPr>
          <a:xfrm>
            <a:off x="7375525" y="1337945"/>
            <a:ext cx="3669665" cy="3594735"/>
          </a:xfrm>
          <a:prstGeom prst="rect">
            <a:avLst/>
          </a:prstGeom>
        </p:spPr>
      </p:pic>
      <p:pic>
        <p:nvPicPr>
          <p:cNvPr id="18" name="图片 17"/>
          <p:cNvPicPr>
            <a:picLocks noChangeAspect="1"/>
          </p:cNvPicPr>
          <p:nvPr/>
        </p:nvPicPr>
        <p:blipFill>
          <a:blip r:embed="rId14"/>
          <a:stretch>
            <a:fillRect/>
          </a:stretch>
        </p:blipFill>
        <p:spPr>
          <a:xfrm>
            <a:off x="1792605" y="3655060"/>
            <a:ext cx="2781300" cy="342900"/>
          </a:xfrm>
          <a:prstGeom prst="rect">
            <a:avLst/>
          </a:prstGeom>
        </p:spPr>
      </p:pic>
      <p:sp>
        <p:nvSpPr>
          <p:cNvPr id="19" name="矩形 18"/>
          <p:cNvSpPr/>
          <p:nvPr/>
        </p:nvSpPr>
        <p:spPr>
          <a:xfrm>
            <a:off x="2303145" y="3626485"/>
            <a:ext cx="1394460" cy="4635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矩形 19"/>
          <p:cNvSpPr/>
          <p:nvPr/>
        </p:nvSpPr>
        <p:spPr>
          <a:xfrm>
            <a:off x="3924935" y="3626485"/>
            <a:ext cx="648970" cy="4635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1" name="下箭头 20"/>
          <p:cNvSpPr/>
          <p:nvPr/>
        </p:nvSpPr>
        <p:spPr>
          <a:xfrm rot="1980000">
            <a:off x="2537460" y="41530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2" name="下箭头 21"/>
          <p:cNvSpPr/>
          <p:nvPr/>
        </p:nvSpPr>
        <p:spPr>
          <a:xfrm rot="19140000">
            <a:off x="4219575" y="41162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3" name="文本框 22"/>
          <p:cNvSpPr txBox="1"/>
          <p:nvPr/>
        </p:nvSpPr>
        <p:spPr>
          <a:xfrm>
            <a:off x="494030" y="4610100"/>
            <a:ext cx="649097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gn="l">
              <a:lnSpc>
                <a:spcPct val="150000"/>
              </a:lnSpc>
              <a:buNone/>
            </a:pPr>
            <a:r>
              <a:rPr lang="zh-CN" altLang="zh-CN" sz="1600" dirty="0">
                <a:ea typeface="宋体" panose="02010600030101010101" pitchFamily="2" charset="-122"/>
                <a:sym typeface="+mn-ea"/>
              </a:rPr>
              <a:t>对原隐藏状态       选择性</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遗忘</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     对包含当前节点信息的     选择性</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记忆</a:t>
            </a:r>
            <a:r>
              <a:rPr lang="en-US" altLang="zh-CN" sz="1600" dirty="0">
                <a:ea typeface="宋体" panose="02010600030101010101" pitchFamily="2" charset="-122"/>
                <a:sym typeface="+mn-ea"/>
              </a:rPr>
              <a:t>”</a:t>
            </a:r>
            <a:endParaRPr kumimoji="0" lang="en-US" altLang="zh-CN" sz="1600" b="0" i="0" u="none" strike="noStrike" cap="none" spc="0" normalizeH="0" baseline="0" dirty="0">
              <a:ln>
                <a:noFill/>
              </a:ln>
              <a:solidFill>
                <a:srgbClr val="000000"/>
              </a:solidFill>
              <a:effectLst/>
              <a:uFillTx/>
              <a:latin typeface="+mn-lt"/>
              <a:ea typeface="宋体" panose="02010600030101010101" pitchFamily="2" charset="-122"/>
              <a:cs typeface="+mn-cs"/>
              <a:sym typeface="+mn-ea"/>
            </a:endParaRPr>
          </a:p>
        </p:txBody>
      </p:sp>
      <p:graphicFrame>
        <p:nvGraphicFramePr>
          <p:cNvPr id="24" name="对象 -2147482616"/>
          <p:cNvGraphicFramePr>
            <a:graphicFrameLocks noChangeAspect="1"/>
          </p:cNvGraphicFramePr>
          <p:nvPr/>
        </p:nvGraphicFramePr>
        <p:xfrm>
          <a:off x="1719263" y="4639628"/>
          <a:ext cx="391795" cy="400685"/>
        </p:xfrm>
        <a:graphic>
          <a:graphicData uri="http://schemas.openxmlformats.org/presentationml/2006/ole">
            <mc:AlternateContent xmlns:mc="http://schemas.openxmlformats.org/markup-compatibility/2006">
              <mc:Choice xmlns:v="urn:schemas-microsoft-com:vml" Requires="v">
                <p:oleObj spid="_x0000_s31781" r:id="rId15" imgW="254000" imgH="203200" progId="Equation.KSEE3">
                  <p:embed/>
                </p:oleObj>
              </mc:Choice>
              <mc:Fallback>
                <p:oleObj r:id="rId15" imgW="254000" imgH="203200" progId="Equation.KSEE3">
                  <p:embed/>
                  <p:pic>
                    <p:nvPicPr>
                      <p:cNvPr id="0" name="图片 3075"/>
                      <p:cNvPicPr/>
                      <p:nvPr/>
                    </p:nvPicPr>
                    <p:blipFill>
                      <a:blip r:embed="rId16"/>
                      <a:stretch>
                        <a:fillRect/>
                      </a:stretch>
                    </p:blipFill>
                    <p:spPr>
                      <a:xfrm>
                        <a:off x="1719263" y="4639628"/>
                        <a:ext cx="391795" cy="400685"/>
                      </a:xfrm>
                      <a:prstGeom prst="rect">
                        <a:avLst/>
                      </a:prstGeom>
                      <a:noFill/>
                      <a:ln w="38100">
                        <a:noFill/>
                        <a:miter/>
                      </a:ln>
                    </p:spPr>
                  </p:pic>
                </p:oleObj>
              </mc:Fallback>
            </mc:AlternateContent>
          </a:graphicData>
        </a:graphic>
      </p:graphicFrame>
      <p:graphicFrame>
        <p:nvGraphicFramePr>
          <p:cNvPr id="28" name="对象 -2147482616"/>
          <p:cNvGraphicFramePr>
            <a:graphicFrameLocks noChangeAspect="1"/>
          </p:cNvGraphicFramePr>
          <p:nvPr/>
        </p:nvGraphicFramePr>
        <p:xfrm>
          <a:off x="5491163" y="4691380"/>
          <a:ext cx="254635" cy="349250"/>
        </p:xfrm>
        <a:graphic>
          <a:graphicData uri="http://schemas.openxmlformats.org/presentationml/2006/ole">
            <mc:AlternateContent xmlns:mc="http://schemas.openxmlformats.org/markup-compatibility/2006">
              <mc:Choice xmlns:v="urn:schemas-microsoft-com:vml" Requires="v">
                <p:oleObj spid="_x0000_s31782" r:id="rId17" imgW="165100" imgH="177165" progId="Equation.KSEE3">
                  <p:embed/>
                </p:oleObj>
              </mc:Choice>
              <mc:Fallback>
                <p:oleObj r:id="rId17" imgW="165100" imgH="177165" progId="Equation.KSEE3">
                  <p:embed/>
                  <p:pic>
                    <p:nvPicPr>
                      <p:cNvPr id="0" name="图片 3075"/>
                      <p:cNvPicPr/>
                      <p:nvPr/>
                    </p:nvPicPr>
                    <p:blipFill>
                      <a:blip r:embed="rId18"/>
                      <a:stretch>
                        <a:fillRect/>
                      </a:stretch>
                    </p:blipFill>
                    <p:spPr>
                      <a:xfrm>
                        <a:off x="5491163" y="4691380"/>
                        <a:ext cx="254635" cy="349250"/>
                      </a:xfrm>
                      <a:prstGeom prst="rect">
                        <a:avLst/>
                      </a:prstGeom>
                      <a:noFill/>
                      <a:ln w="38100">
                        <a:noFill/>
                        <a:miter/>
                      </a:ln>
                    </p:spPr>
                  </p:pic>
                </p:oleObj>
              </mc:Fallback>
            </mc:AlternateContent>
          </a:graphicData>
        </a:graphic>
      </p:graphicFrame>
      <p:graphicFrame>
        <p:nvGraphicFramePr>
          <p:cNvPr id="30" name="对象 -2147482616"/>
          <p:cNvGraphicFramePr>
            <a:graphicFrameLocks noChangeAspect="1"/>
          </p:cNvGraphicFramePr>
          <p:nvPr/>
        </p:nvGraphicFramePr>
        <p:xfrm>
          <a:off x="7216775" y="5181600"/>
          <a:ext cx="389890" cy="400050"/>
        </p:xfrm>
        <a:graphic>
          <a:graphicData uri="http://schemas.openxmlformats.org/presentationml/2006/ole">
            <mc:AlternateContent xmlns:mc="http://schemas.openxmlformats.org/markup-compatibility/2006">
              <mc:Choice xmlns:v="urn:schemas-microsoft-com:vml" Requires="v">
                <p:oleObj spid="_x0000_s31783" r:id="rId19" imgW="347345" imgH="351790" progId="Equation.KSEE3">
                  <p:embed/>
                </p:oleObj>
              </mc:Choice>
              <mc:Fallback>
                <p:oleObj r:id="rId19" imgW="347345" imgH="351790" progId="Equation.KSEE3">
                  <p:embed/>
                  <p:pic>
                    <p:nvPicPr>
                      <p:cNvPr id="0" name="图片 3075"/>
                      <p:cNvPicPr/>
                      <p:nvPr/>
                    </p:nvPicPr>
                    <p:blipFill>
                      <a:blip r:embed="rId8"/>
                      <a:stretch>
                        <a:fillRect/>
                      </a:stretch>
                    </p:blipFill>
                    <p:spPr>
                      <a:xfrm>
                        <a:off x="7216775" y="5181600"/>
                        <a:ext cx="389890" cy="400050"/>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3687763" y="2813685"/>
          <a:ext cx="254635" cy="349250"/>
        </p:xfrm>
        <a:graphic>
          <a:graphicData uri="http://schemas.openxmlformats.org/presentationml/2006/ole">
            <mc:AlternateContent xmlns:mc="http://schemas.openxmlformats.org/markup-compatibility/2006">
              <mc:Choice xmlns:v="urn:schemas-microsoft-com:vml" Requires="v">
                <p:oleObj spid="_x0000_s31784" r:id="rId20" imgW="165100" imgH="177165" progId="Equation.KSEE3">
                  <p:embed/>
                </p:oleObj>
              </mc:Choice>
              <mc:Fallback>
                <p:oleObj r:id="rId20" imgW="165100" imgH="177165" progId="Equation.KSEE3">
                  <p:embed/>
                  <p:pic>
                    <p:nvPicPr>
                      <p:cNvPr id="0" name="图片 3075"/>
                      <p:cNvPicPr/>
                      <p:nvPr/>
                    </p:nvPicPr>
                    <p:blipFill>
                      <a:blip r:embed="rId18"/>
                      <a:stretch>
                        <a:fillRect/>
                      </a:stretch>
                    </p:blipFill>
                    <p:spPr>
                      <a:xfrm>
                        <a:off x="3687763" y="2813685"/>
                        <a:ext cx="254635" cy="34925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animBg="1"/>
      <p:bldP spid="22" grpId="0" bldLvl="0" animBg="1"/>
      <p:bldP spid="2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Summary</a:t>
            </a:r>
            <a:r>
              <a:rPr lang="zh-CN" altLang="en-US" dirty="0">
                <a:ea typeface="宋体" panose="02010600030101010101" pitchFamily="2" charset="-122"/>
              </a:rPr>
              <a:t>（</a:t>
            </a:r>
            <a:r>
              <a:rPr lang="en-US" altLang="zh-CN" dirty="0"/>
              <a:t>RNN</a:t>
            </a:r>
            <a:r>
              <a:rPr lang="zh-CN" altLang="en-US" dirty="0">
                <a:ea typeface="宋体" panose="02010600030101010101" pitchFamily="2" charset="-122"/>
              </a:rPr>
              <a:t>）</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40385" y="1337945"/>
            <a:ext cx="59334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spcBef>
                <a:spcPts val="600"/>
              </a:spcBef>
              <a:buNone/>
            </a:pPr>
            <a:r>
              <a:rPr lang="en-US" altLang="zh-CN" sz="1600" dirty="0">
                <a:ea typeface="宋体" panose="02010600030101010101" pitchFamily="2" charset="-122"/>
                <a:sym typeface="+mn-ea"/>
              </a:rPr>
              <a:t>RNN模型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spcBef>
                <a:spcPts val="600"/>
              </a:spcBef>
            </a:pPr>
            <a:r>
              <a:rPr sz="1600" dirty="0">
                <a:ea typeface="宋体" panose="02010600030101010101" pitchFamily="2" charset="-122"/>
                <a:sym typeface="+mn-ea"/>
              </a:rPr>
              <a:t>RNN主要用来解决序列问题，强调的是先后顺序</a:t>
            </a:r>
          </a:p>
          <a:p>
            <a:pPr>
              <a:lnSpc>
                <a:spcPct val="150000"/>
              </a:lnSpc>
              <a:spcBef>
                <a:spcPts val="600"/>
              </a:spcBef>
            </a:pPr>
            <a:r>
              <a:rPr lang="zh-CN" sz="1600" dirty="0">
                <a:ea typeface="宋体" panose="02010600030101010101" pitchFamily="2" charset="-122"/>
                <a:sym typeface="+mn-ea"/>
              </a:rPr>
              <a:t>在机器翻译中，</a:t>
            </a:r>
            <a:r>
              <a:rPr sz="1600" dirty="0">
                <a:ea typeface="宋体" panose="02010600030101010101" pitchFamily="2" charset="-122"/>
                <a:sym typeface="+mn-ea"/>
              </a:rPr>
              <a:t>这个词的含义可能和前后的单词形成的这个组合有联系</a:t>
            </a:r>
            <a:r>
              <a:rPr lang="zh-CN" sz="1600" dirty="0">
                <a:ea typeface="宋体" panose="02010600030101010101" pitchFamily="2" charset="-122"/>
                <a:sym typeface="+mn-ea"/>
              </a:rPr>
              <a:t>，</a:t>
            </a:r>
            <a:r>
              <a:rPr sz="1600" dirty="0">
                <a:ea typeface="宋体" panose="02010600030101010101" pitchFamily="2" charset="-122"/>
                <a:sym typeface="+mn-ea"/>
              </a:rPr>
              <a:t>也可能是它之前的所有单词都有联系，借助RNN的state这样的记忆单元，使得一个序列位置的输出在数学上和之前的所有序列的输入都是有关系的</a:t>
            </a:r>
          </a:p>
          <a:p>
            <a:pPr>
              <a:lnSpc>
                <a:spcPct val="150000"/>
              </a:lnSpc>
              <a:spcBef>
                <a:spcPts val="600"/>
              </a:spcBef>
            </a:pPr>
            <a:r>
              <a:rPr sz="1600" dirty="0">
                <a:ea typeface="宋体" panose="02010600030101010101" pitchFamily="2" charset="-122"/>
                <a:sym typeface="+mn-ea"/>
              </a:rPr>
              <a:t>原始的RNN由于梯度</a:t>
            </a:r>
            <a:r>
              <a:rPr lang="zh-CN" sz="1600" dirty="0">
                <a:ea typeface="宋体" panose="02010600030101010101" pitchFamily="2" charset="-122"/>
                <a:sym typeface="+mn-ea"/>
              </a:rPr>
              <a:t>相乘的</a:t>
            </a:r>
            <a:r>
              <a:rPr sz="1600" dirty="0">
                <a:ea typeface="宋体" panose="02010600030101010101" pitchFamily="2" charset="-122"/>
                <a:sym typeface="+mn-ea"/>
              </a:rPr>
              <a:t>问题，</a:t>
            </a:r>
            <a:r>
              <a:rPr lang="zh-CN" sz="1600" dirty="0">
                <a:ea typeface="宋体" panose="02010600030101010101" pitchFamily="2" charset="-122"/>
                <a:sym typeface="+mn-ea"/>
              </a:rPr>
              <a:t>长距离依赖的时候，对</a:t>
            </a:r>
            <a:r>
              <a:rPr sz="1600" dirty="0">
                <a:ea typeface="宋体" panose="02010600030101010101" pitchFamily="2" charset="-122"/>
                <a:sym typeface="+mn-ea"/>
              </a:rPr>
              <a:t>前面的序列的影响近乎为0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通过</a:t>
            </a:r>
            <a:r>
              <a:rPr sz="1600" dirty="0">
                <a:ea typeface="宋体" panose="02010600030101010101" pitchFamily="2" charset="-122"/>
                <a:sym typeface="+mn-ea"/>
              </a:rPr>
              <a:t>LSTM</a:t>
            </a:r>
            <a:r>
              <a:rPr lang="en-US" sz="1600" dirty="0">
                <a:ea typeface="宋体" panose="02010600030101010101" pitchFamily="2" charset="-122"/>
                <a:sym typeface="+mn-ea"/>
              </a:rPr>
              <a:t>/GRU</a:t>
            </a:r>
            <a:r>
              <a:rPr sz="1600" dirty="0">
                <a:ea typeface="宋体" panose="02010600030101010101" pitchFamily="2" charset="-122"/>
                <a:sym typeface="+mn-ea"/>
              </a:rPr>
              <a:t>来</a:t>
            </a:r>
            <a:r>
              <a:rPr lang="zh-CN" sz="1600" dirty="0">
                <a:ea typeface="宋体" panose="02010600030101010101" pitchFamily="2" charset="-122"/>
                <a:sym typeface="+mn-ea"/>
              </a:rPr>
              <a:t>解决长距离依赖</a:t>
            </a:r>
          </a:p>
          <a:p>
            <a:pPr>
              <a:lnSpc>
                <a:spcPct val="150000"/>
              </a:lnSpc>
              <a:spcBef>
                <a:spcPts val="600"/>
              </a:spcBef>
            </a:pPr>
            <a:r>
              <a:rPr lang="zh-CN" sz="1600" dirty="0">
                <a:ea typeface="宋体" panose="02010600030101010101" pitchFamily="2" charset="-122"/>
                <a:sym typeface="+mn-ea"/>
              </a:rPr>
              <a:t>通常在数据集够大的情况下，选择LSTM效果应该会更好</a:t>
            </a:r>
          </a:p>
          <a:p>
            <a:pPr>
              <a:lnSpc>
                <a:spcPct val="150000"/>
              </a:lnSpc>
              <a:spcBef>
                <a:spcPts val="600"/>
              </a:spcBef>
            </a:pPr>
            <a:r>
              <a:rPr lang="zh-CN" sz="1600" dirty="0">
                <a:ea typeface="宋体" panose="02010600030101010101" pitchFamily="2" charset="-122"/>
                <a:sym typeface="+mn-ea"/>
              </a:rPr>
              <a:t>GRU参数更少，收敛快</a:t>
            </a:r>
          </a:p>
          <a:p>
            <a:pPr>
              <a:lnSpc>
                <a:spcPct val="150000"/>
              </a:lnSpc>
              <a:spcBef>
                <a:spcPts val="600"/>
              </a:spcBef>
            </a:pPr>
            <a:endParaRPr sz="1600" dirty="0">
              <a:ea typeface="宋体" panose="02010600030101010101" pitchFamily="2" charset="-122"/>
              <a:sym typeface="+mn-ea"/>
            </a:endParaRPr>
          </a:p>
          <a:p>
            <a:pPr>
              <a:lnSpc>
                <a:spcPct val="150000"/>
              </a:lnSpc>
              <a:spcBef>
                <a:spcPts val="600"/>
              </a:spcBef>
            </a:pPr>
            <a:endParaRPr sz="16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9099550" y="3830955"/>
            <a:ext cx="3092450" cy="2849880"/>
          </a:xfrm>
          <a:prstGeom prst="rect">
            <a:avLst/>
          </a:prstGeom>
        </p:spPr>
      </p:pic>
      <p:pic>
        <p:nvPicPr>
          <p:cNvPr id="10" name="图片 9"/>
          <p:cNvPicPr>
            <a:picLocks noChangeAspect="1"/>
          </p:cNvPicPr>
          <p:nvPr>
            <p:custDataLst>
              <p:tags r:id="rId1"/>
            </p:custDataLst>
          </p:nvPr>
        </p:nvPicPr>
        <p:blipFill>
          <a:blip r:embed="rId5"/>
          <a:stretch>
            <a:fillRect/>
          </a:stretch>
        </p:blipFill>
        <p:spPr>
          <a:xfrm>
            <a:off x="6692900" y="1248410"/>
            <a:ext cx="5104130" cy="2659380"/>
          </a:xfrm>
          <a:prstGeom prst="rect">
            <a:avLst/>
          </a:prstGeom>
        </p:spPr>
      </p:pic>
      <p:pic>
        <p:nvPicPr>
          <p:cNvPr id="6" name="图片 5"/>
          <p:cNvPicPr>
            <a:picLocks noChangeAspect="1"/>
          </p:cNvPicPr>
          <p:nvPr/>
        </p:nvPicPr>
        <p:blipFill>
          <a:blip r:embed="rId6"/>
          <a:stretch>
            <a:fillRect/>
          </a:stretch>
        </p:blipFill>
        <p:spPr>
          <a:xfrm>
            <a:off x="6950710" y="4333875"/>
            <a:ext cx="2745105" cy="164147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zh-CN" dirty="0">
                <a:ea typeface="宋体" panose="02010600030101010101" pitchFamily="2" charset="-122"/>
              </a:rPr>
              <a:t>的使用场景</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40385" y="1337945"/>
            <a:ext cx="59334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spcBef>
                <a:spcPts val="600"/>
              </a:spcBef>
              <a:buNone/>
            </a:pPr>
            <a:r>
              <a:rPr lang="en-US" altLang="zh-CN" sz="1600" dirty="0">
                <a:ea typeface="宋体" panose="02010600030101010101" pitchFamily="2" charset="-122"/>
                <a:sym typeface="+mn-ea"/>
              </a:rPr>
              <a:t>RNN模型广泛应用在各种业务场景中</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spcBef>
                <a:spcPts val="600"/>
              </a:spcBef>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输入为序列数据的业务场景</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比如</a:t>
            </a:r>
            <a:r>
              <a:rPr lang="en-US" altLang="zh-CN" sz="1600" dirty="0">
                <a:ea typeface="宋体" panose="02010600030101010101" pitchFamily="2" charset="-122"/>
                <a:sym typeface="+mn-ea"/>
              </a:rPr>
              <a:t>自然语言处理，机器翻译等。还可以对具有周期性特征的数据建立预测模型</a:t>
            </a:r>
          </a:p>
          <a:p>
            <a:pPr>
              <a:lnSpc>
                <a:spcPct val="150000"/>
              </a:lnSpc>
              <a:spcBef>
                <a:spcPts val="600"/>
              </a:spcBef>
            </a:pPr>
            <a:r>
              <a:rPr lang="en-US" altLang="zh-CN" sz="1600" dirty="0">
                <a:ea typeface="宋体" panose="02010600030101010101" pitchFamily="2" charset="-122"/>
                <a:sym typeface="+mn-ea"/>
              </a:rPr>
              <a:t>one to one</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典型的神经网络的应用，给定一个输入，预测一个输出</a:t>
            </a:r>
          </a:p>
          <a:p>
            <a:pPr>
              <a:lnSpc>
                <a:spcPct val="150000"/>
              </a:lnSpc>
              <a:spcBef>
                <a:spcPts val="600"/>
              </a:spcBef>
            </a:pPr>
            <a:r>
              <a:rPr lang="en-US" altLang="zh-CN" sz="1600" dirty="0">
                <a:ea typeface="宋体" panose="02010600030101010101" pitchFamily="2" charset="-122"/>
                <a:sym typeface="+mn-ea"/>
              </a:rPr>
              <a:t>one to many</a:t>
            </a:r>
            <a:r>
              <a:rPr lang="zh-CN" altLang="en-US" sz="1600" dirty="0">
                <a:ea typeface="宋体" panose="02010600030101010101" pitchFamily="2" charset="-122"/>
                <a:sym typeface="+mn-ea"/>
              </a:rPr>
              <a:t>，比如</a:t>
            </a:r>
            <a:r>
              <a:rPr lang="en-US" altLang="zh-CN" sz="1600" dirty="0">
                <a:ea typeface="宋体" panose="02010600030101010101" pitchFamily="2" charset="-122"/>
                <a:sym typeface="+mn-ea"/>
              </a:rPr>
              <a:t>图像标注，输入一个图片，得到对图片的语言描述，这是一个序列输出</a:t>
            </a:r>
          </a:p>
          <a:p>
            <a:pPr>
              <a:lnSpc>
                <a:spcPct val="150000"/>
              </a:lnSpc>
              <a:spcBef>
                <a:spcPts val="600"/>
              </a:spcBef>
            </a:pPr>
            <a:r>
              <a:rPr lang="en-US" altLang="zh-CN" sz="1600" dirty="0">
                <a:ea typeface="宋体" panose="02010600030101010101" pitchFamily="2" charset="-122"/>
                <a:sym typeface="+mn-ea"/>
              </a:rPr>
              <a:t>many to one，</a:t>
            </a:r>
            <a:r>
              <a:rPr lang="zh-CN" altLang="en-US" sz="1600" dirty="0">
                <a:ea typeface="宋体" panose="02010600030101010101" pitchFamily="2" charset="-122"/>
                <a:sym typeface="+mn-ea"/>
              </a:rPr>
              <a:t>比如</a:t>
            </a:r>
            <a:r>
              <a:rPr lang="en-US" altLang="zh-CN" sz="1600" dirty="0">
                <a:ea typeface="宋体" panose="02010600030101010101" pitchFamily="2" charset="-122"/>
                <a:sym typeface="+mn-ea"/>
              </a:rPr>
              <a:t>情感分类，给定一句话判断其情感，其中输入是序列</a:t>
            </a:r>
          </a:p>
          <a:p>
            <a:pPr>
              <a:lnSpc>
                <a:spcPct val="150000"/>
              </a:lnSpc>
              <a:spcBef>
                <a:spcPts val="600"/>
              </a:spcBef>
            </a:pPr>
            <a:r>
              <a:rPr lang="en-US" altLang="zh-CN" sz="1600" dirty="0">
                <a:ea typeface="宋体" panose="02010600030101010101" pitchFamily="2" charset="-122"/>
                <a:sym typeface="+mn-ea"/>
              </a:rPr>
              <a:t>第一种Many to many</a:t>
            </a:r>
            <a:r>
              <a:rPr lang="zh-CN" altLang="zh-CN" sz="1600" dirty="0">
                <a:ea typeface="宋体" panose="02010600030101010101" pitchFamily="2" charset="-122"/>
                <a:sym typeface="+mn-ea"/>
              </a:rPr>
              <a:t>，比如</a:t>
            </a:r>
            <a:r>
              <a:rPr lang="en-US" altLang="zh-CN" sz="1600" dirty="0">
                <a:ea typeface="宋体" panose="02010600030101010101" pitchFamily="2" charset="-122"/>
                <a:sym typeface="+mn-ea"/>
              </a:rPr>
              <a:t>机器翻译，</a:t>
            </a:r>
            <a:r>
              <a:rPr lang="zh-CN" altLang="en-US" sz="1600" dirty="0">
                <a:ea typeface="宋体" panose="02010600030101010101" pitchFamily="2" charset="-122"/>
                <a:sym typeface="+mn-ea"/>
              </a:rPr>
              <a:t>输入</a:t>
            </a:r>
            <a:r>
              <a:rPr lang="en-US" altLang="zh-CN" sz="1600" dirty="0">
                <a:ea typeface="宋体" panose="02010600030101010101" pitchFamily="2" charset="-122"/>
                <a:sym typeface="+mn-ea"/>
              </a:rPr>
              <a:t>一句英文，输出一句中文，这时输入与输出都是序列</a:t>
            </a:r>
          </a:p>
          <a:p>
            <a:pPr>
              <a:lnSpc>
                <a:spcPct val="150000"/>
              </a:lnSpc>
              <a:spcBef>
                <a:spcPts val="600"/>
              </a:spcBef>
            </a:pPr>
            <a:r>
              <a:rPr lang="en-US" altLang="zh-CN" sz="1600" dirty="0">
                <a:ea typeface="宋体" panose="02010600030101010101" pitchFamily="2" charset="-122"/>
                <a:sym typeface="+mn-ea"/>
              </a:rPr>
              <a:t>第二种many to many</a:t>
            </a:r>
            <a:r>
              <a:rPr lang="zh-CN" altLang="en-US" sz="1600" dirty="0">
                <a:ea typeface="宋体" panose="02010600030101010101" pitchFamily="2" charset="-122"/>
                <a:sym typeface="+mn-ea"/>
              </a:rPr>
              <a:t>，比如</a:t>
            </a:r>
            <a:r>
              <a:rPr lang="en-US" altLang="zh-CN" sz="1600" dirty="0">
                <a:ea typeface="宋体" panose="02010600030101010101" pitchFamily="2" charset="-122"/>
                <a:sym typeface="+mn-ea"/>
              </a:rPr>
              <a:t>视频分类问题，输入一段视频，对每一帧图片分类</a:t>
            </a:r>
          </a:p>
          <a:p>
            <a:pPr marL="0" indent="0">
              <a:lnSpc>
                <a:spcPct val="150000"/>
              </a:lnSpc>
              <a:spcBef>
                <a:spcPts val="600"/>
              </a:spcBef>
              <a:buNone/>
            </a:pPr>
            <a:endParaRPr lang="en-US" altLang="zh-CN" sz="1600" dirty="0">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6474460" y="2042795"/>
            <a:ext cx="5295900" cy="1743075"/>
          </a:xfrm>
          <a:prstGeom prst="rect">
            <a:avLst/>
          </a:prstGeom>
        </p:spPr>
      </p:pic>
      <p:sp>
        <p:nvSpPr>
          <p:cNvPr id="5" name="文本框 4"/>
          <p:cNvSpPr txBox="1"/>
          <p:nvPr/>
        </p:nvSpPr>
        <p:spPr>
          <a:xfrm>
            <a:off x="6688455" y="3937000"/>
            <a:ext cx="49187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dirty="0">
                <a:ea typeface="宋体" panose="02010600030101010101" pitchFamily="2" charset="-122"/>
                <a:sym typeface="+mn-ea"/>
              </a:rPr>
              <a:t>对于序列问题，RNN</a:t>
            </a:r>
            <a:r>
              <a:rPr lang="zh-CN" altLang="en-US" dirty="0">
                <a:ea typeface="宋体" panose="02010600030101010101" pitchFamily="2" charset="-122"/>
                <a:sym typeface="+mn-ea"/>
              </a:rPr>
              <a:t>有很好的应用</a:t>
            </a:r>
          </a:p>
          <a:p>
            <a:pPr marL="0" marR="0" indent="0" algn="ctr" defTabSz="914400" rtl="0" fontAlgn="auto" latinLnBrk="0" hangingPunct="0">
              <a:lnSpc>
                <a:spcPct val="100000"/>
              </a:lnSpc>
              <a:spcBef>
                <a:spcPts val="0"/>
              </a:spcBef>
              <a:spcAft>
                <a:spcPts val="0"/>
              </a:spcAft>
              <a:buClrTx/>
              <a:buSzTx/>
              <a:buFontTx/>
              <a:buNone/>
            </a:pPr>
            <a:r>
              <a:rPr lang="zh-CN" altLang="en-US" dirty="0">
                <a:ea typeface="宋体" panose="02010600030101010101" pitchFamily="2" charset="-122"/>
                <a:sym typeface="+mn-ea"/>
              </a:rPr>
              <a:t>（</a:t>
            </a:r>
            <a:r>
              <a:rPr lang="en-US" altLang="zh-CN" dirty="0">
                <a:ea typeface="宋体" panose="02010600030101010101" pitchFamily="2" charset="-122"/>
                <a:sym typeface="+mn-ea"/>
              </a:rPr>
              <a:t>one to many, many to one, many to many</a:t>
            </a:r>
            <a:r>
              <a:rPr lang="zh-CN" altLang="zh-CN" dirty="0">
                <a:ea typeface="宋体" panose="02010600030101010101" pitchFamily="2" charset="-122"/>
                <a:sym typeface="+mn-ea"/>
              </a:rPr>
              <a:t>）</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Stacked RNN</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Statcked RNN</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有的时候RNN的表达能力有限，为了增加RNN的表达能力，我们可以</a:t>
            </a:r>
            <a:r>
              <a:rPr lang="zh-CN" altLang="en-US" sz="1600" dirty="0">
                <a:ea typeface="宋体" panose="02010600030101010101" pitchFamily="2" charset="-122"/>
                <a:sym typeface="+mn-ea"/>
              </a:rPr>
              <a:t>叠加</a:t>
            </a:r>
            <a:r>
              <a:rPr lang="en-US" altLang="zh-CN" sz="1600" dirty="0">
                <a:ea typeface="宋体" panose="02010600030101010101" pitchFamily="2" charset="-122"/>
                <a:sym typeface="+mn-ea"/>
              </a:rPr>
              <a:t>RNN layers来增加其表达能力</a:t>
            </a:r>
          </a:p>
          <a:p>
            <a:pPr>
              <a:lnSpc>
                <a:spcPct val="150000"/>
              </a:lnSpc>
            </a:pPr>
            <a:r>
              <a:rPr lang="en-US" altLang="zh-CN" sz="1600" dirty="0">
                <a:ea typeface="宋体" panose="02010600030101010101" pitchFamily="2" charset="-122"/>
                <a:sym typeface="+mn-ea"/>
              </a:rPr>
              <a:t>这是一种常用的做法。 当然了，中间的RNN layer必须把每个时刻的输出都记录下来，作为后面RNN层的输入</a:t>
            </a:r>
          </a:p>
          <a:p>
            <a:pPr marL="0" indent="0">
              <a:lnSpc>
                <a:spcPct val="150000"/>
              </a:lnSpc>
              <a:buNone/>
            </a:pPr>
            <a:r>
              <a:rPr lang="zh-CN" altLang="en-US" sz="1600" dirty="0">
                <a:ea typeface="宋体" panose="02010600030101010101" pitchFamily="2" charset="-122"/>
                <a:sym typeface="+mn-ea"/>
              </a:rPr>
              <a:t>比如针对第</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层，第</a:t>
            </a: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时间步的计算结果：</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6552565" y="1343660"/>
            <a:ext cx="5019675" cy="3924300"/>
          </a:xfrm>
          <a:prstGeom prst="rect">
            <a:avLst/>
          </a:prstGeom>
        </p:spPr>
      </p:pic>
      <p:pic>
        <p:nvPicPr>
          <p:cNvPr id="3" name="图片 2"/>
          <p:cNvPicPr>
            <a:picLocks noChangeAspect="1"/>
          </p:cNvPicPr>
          <p:nvPr/>
        </p:nvPicPr>
        <p:blipFill>
          <a:blip r:embed="rId4"/>
          <a:stretch>
            <a:fillRect/>
          </a:stretch>
        </p:blipFill>
        <p:spPr>
          <a:xfrm>
            <a:off x="1812925" y="4241165"/>
            <a:ext cx="2257425" cy="35242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时间序列：</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按照时间顺序组成的数字序列</a:t>
            </a:r>
          </a:p>
          <a:p>
            <a:pPr>
              <a:lnSpc>
                <a:spcPct val="150000"/>
              </a:lnSpc>
            </a:pPr>
            <a:r>
              <a:rPr lang="zh-CN" sz="1600" dirty="0">
                <a:ea typeface="宋体" panose="02010600030101010101" pitchFamily="2" charset="-122"/>
                <a:sym typeface="+mn-ea"/>
              </a:rPr>
              <a:t>历史悠久，</a:t>
            </a:r>
            <a:r>
              <a:rPr sz="1600" dirty="0">
                <a:ea typeface="宋体" panose="02010600030101010101" pitchFamily="2" charset="-122"/>
                <a:sym typeface="+mn-ea"/>
              </a:rPr>
              <a:t>在中国古代的农业社会中，人们就将一年中不同时间节点和天气的规律总结了下来，形成了二十四节气，也就是从时间序列中观察天气和太阳的规律（只是当时没有时间序列模型和相应工具）</a:t>
            </a:r>
          </a:p>
          <a:p>
            <a:pPr>
              <a:lnSpc>
                <a:spcPct val="150000"/>
              </a:lnSpc>
            </a:pPr>
            <a:r>
              <a:rPr sz="1600" dirty="0">
                <a:ea typeface="宋体" panose="02010600030101010101" pitchFamily="2" charset="-122"/>
                <a:sym typeface="+mn-ea"/>
              </a:rPr>
              <a:t>时间序列在金融、经济、商业领域拥有广泛的应用</a:t>
            </a:r>
          </a:p>
          <a:p>
            <a:pPr>
              <a:lnSpc>
                <a:spcPct val="150000"/>
              </a:lnSpc>
            </a:pPr>
            <a:r>
              <a:rPr lang="zh-CN" sz="1600" dirty="0">
                <a:ea typeface="宋体" panose="02010600030101010101" pitchFamily="2" charset="-122"/>
                <a:sym typeface="+mn-ea"/>
              </a:rPr>
              <a:t>机器学习模型，</a:t>
            </a:r>
            <a:r>
              <a:rPr sz="1600" dirty="0">
                <a:ea typeface="宋体" panose="02010600030101010101" pitchFamily="2" charset="-122"/>
                <a:sym typeface="+mn-ea"/>
              </a:rPr>
              <a:t>包括AR、MA、ARMA、ARIMA</a:t>
            </a:r>
          </a:p>
          <a:p>
            <a:pPr>
              <a:lnSpc>
                <a:spcPct val="150000"/>
              </a:lnSpc>
            </a:pPr>
            <a:r>
              <a:rPr lang="zh-CN" sz="1600" dirty="0">
                <a:ea typeface="宋体" panose="02010600030101010101" pitchFamily="2" charset="-122"/>
                <a:sym typeface="+mn-ea"/>
              </a:rPr>
              <a:t>神经网络模型，</a:t>
            </a:r>
            <a:r>
              <a:rPr lang="en-US" altLang="zh-CN" sz="1600" dirty="0">
                <a:ea typeface="宋体" panose="02010600030101010101" pitchFamily="2" charset="-122"/>
                <a:sym typeface="+mn-ea"/>
              </a:rPr>
              <a:t>RNN/LSTM/GRU</a:t>
            </a:r>
            <a:r>
              <a:rPr lang="zh-CN" altLang="en-US" sz="1600" dirty="0">
                <a:ea typeface="宋体" panose="02010600030101010101" pitchFamily="2" charset="-122"/>
                <a:sym typeface="+mn-ea"/>
              </a:rPr>
              <a:t>进行时间序列预测</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495415" y="1529715"/>
            <a:ext cx="5381625" cy="3914775"/>
          </a:xfrm>
          <a:prstGeom prst="rect">
            <a:avLst/>
          </a:prstGeom>
        </p:spPr>
      </p:pic>
    </p:spTree>
    <p:custDataLst>
      <p:tags r:id="rId1"/>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：飞机乘客数量预测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Project A</a:t>
            </a:r>
            <a:r>
              <a:rPr lang="zh-CN" sz="1600" dirty="0">
                <a:ea typeface="宋体" panose="02010600030101010101" pitchFamily="2" charset="-122"/>
                <a:sym typeface="+mn-ea"/>
              </a:rPr>
              <a:t>：飞机乘客数量预测</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数据集来自 flights</a:t>
            </a:r>
            <a:r>
              <a:rPr lang="en-US" altLang="zh-CN" sz="1600" dirty="0">
                <a:ea typeface="宋体" panose="02010600030101010101" pitchFamily="2" charset="-122"/>
                <a:sym typeface="+mn-ea"/>
              </a:rPr>
              <a:t>.csv</a:t>
            </a:r>
            <a:r>
              <a:rPr lang="zh-CN" sz="1600" dirty="0">
                <a:ea typeface="宋体" panose="02010600030101010101" pitchFamily="2" charset="-122"/>
                <a:sym typeface="+mn-ea"/>
              </a:rPr>
              <a:t>，从</a:t>
            </a:r>
            <a:r>
              <a:rPr lang="en-US" altLang="zh-CN" sz="1600" dirty="0">
                <a:ea typeface="宋体" panose="02010600030101010101" pitchFamily="2" charset="-122"/>
                <a:sym typeface="+mn-ea"/>
              </a:rPr>
              <a:t>1949</a:t>
            </a:r>
            <a:r>
              <a:rPr lang="zh-CN" altLang="zh-CN" sz="1600" dirty="0">
                <a:ea typeface="宋体" panose="02010600030101010101" pitchFamily="2" charset="-122"/>
                <a:sym typeface="+mn-ea"/>
              </a:rPr>
              <a:t>年</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月到</a:t>
            </a:r>
            <a:r>
              <a:rPr lang="en-US" altLang="zh-CN" sz="1600" dirty="0">
                <a:ea typeface="宋体" panose="02010600030101010101" pitchFamily="2" charset="-122"/>
                <a:sym typeface="+mn-ea"/>
              </a:rPr>
              <a:t>1960</a:t>
            </a:r>
            <a:r>
              <a:rPr lang="zh-CN" altLang="en-US" sz="1600" dirty="0">
                <a:ea typeface="宋体" panose="02010600030101010101" pitchFamily="2" charset="-122"/>
                <a:sym typeface="+mn-ea"/>
              </a:rPr>
              <a:t>年</a:t>
            </a:r>
            <a:r>
              <a:rPr lang="en-US" altLang="zh-CN" sz="1600" dirty="0">
                <a:ea typeface="宋体" panose="02010600030101010101" pitchFamily="2" charset="-122"/>
                <a:sym typeface="+mn-ea"/>
              </a:rPr>
              <a:t>12</a:t>
            </a:r>
            <a:r>
              <a:rPr lang="zh-CN" altLang="en-US" sz="1600" dirty="0">
                <a:ea typeface="宋体" panose="02010600030101010101" pitchFamily="2" charset="-122"/>
                <a:sym typeface="+mn-ea"/>
              </a:rPr>
              <a:t>月，美国航空每月的乘客数量</a:t>
            </a:r>
          </a:p>
          <a:p>
            <a:pPr>
              <a:lnSpc>
                <a:spcPct val="150000"/>
              </a:lnSpc>
            </a:pPr>
            <a:r>
              <a:rPr lang="zh-CN" sz="1600" dirty="0">
                <a:ea typeface="宋体" panose="02010600030101010101" pitchFamily="2" charset="-122"/>
                <a:sym typeface="+mn-ea"/>
              </a:rPr>
              <a:t>创建</a:t>
            </a: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模型，对乘客数量进行预测</a:t>
            </a:r>
          </a:p>
          <a:p>
            <a:pPr marL="0" indent="0">
              <a:lnSpc>
                <a:spcPct val="150000"/>
              </a:lnSpc>
              <a:buNone/>
            </a:pPr>
            <a:r>
              <a:rPr lang="zh-CN" altLang="en-US" sz="1600" dirty="0">
                <a:ea typeface="宋体" panose="02010600030101010101" pitchFamily="2" charset="-122"/>
                <a:sym typeface="+mn-ea"/>
              </a:rPr>
              <a:t>（比如</a:t>
            </a:r>
            <a:r>
              <a:rPr lang="en-US" altLang="zh-CN" sz="1600" dirty="0">
                <a:ea typeface="宋体" panose="02010600030101010101" pitchFamily="2" charset="-122"/>
                <a:sym typeface="+mn-ea"/>
              </a:rPr>
              <a:t>70%</a:t>
            </a:r>
            <a:r>
              <a:rPr lang="zh-CN" altLang="en-US" sz="1600" dirty="0">
                <a:ea typeface="宋体" panose="02010600030101010101" pitchFamily="2" charset="-122"/>
                <a:sym typeface="+mn-ea"/>
              </a:rPr>
              <a:t>的训练集，对未来的</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月份进行预测）</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7987030" y="554164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1949</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1960</a:t>
            </a:r>
            <a:r>
              <a:rPr lang="zh-CN" altLang="en-US" sz="1600" dirty="0">
                <a:ea typeface="宋体" panose="02010600030101010101" pitchFamily="2" charset="-122"/>
                <a:sym typeface="+mn-ea"/>
              </a:rPr>
              <a:t>年美国航空乘客数量</a:t>
            </a:r>
            <a:endParaRPr lang="en-US" altLang="zh-CN" sz="16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6495415" y="1529715"/>
            <a:ext cx="5381625" cy="3914775"/>
          </a:xfrm>
          <a:prstGeom prst="rect">
            <a:avLst/>
          </a:prstGeom>
        </p:spPr>
      </p:pic>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sym typeface="+mn-ea"/>
              </a:rPr>
              <a:t>循环神经网络</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800">
                <a:ea typeface="宋体" panose="02010600030101010101" pitchFamily="2" charset="-122"/>
                <a:sym typeface="+mn-ea"/>
              </a:rPr>
              <a:t>Recurrent Neural Network</a:t>
            </a:r>
          </a:p>
          <a:p>
            <a:pPr lvl="0">
              <a:lnSpc>
                <a:spcPct val="150000"/>
              </a:lnSpc>
            </a:pPr>
            <a:r>
              <a:rPr lang="en-US" altLang="zh-CN" sz="1800">
                <a:ea typeface="宋体" panose="02010600030101010101" pitchFamily="2" charset="-122"/>
                <a:sym typeface="+mn-ea"/>
              </a:rPr>
              <a:t>RNN</a:t>
            </a:r>
            <a:r>
              <a:rPr lang="zh-CN" altLang="en-US" sz="1800">
                <a:ea typeface="宋体" panose="02010600030101010101" pitchFamily="2" charset="-122"/>
                <a:sym typeface="+mn-ea"/>
              </a:rPr>
              <a:t>中的梯度</a:t>
            </a:r>
          </a:p>
          <a:p>
            <a:pPr lvl="0">
              <a:lnSpc>
                <a:spcPct val="150000"/>
              </a:lnSpc>
            </a:pPr>
            <a:r>
              <a:rPr lang="zh-CN" altLang="en-US" sz="1800">
                <a:ea typeface="宋体" panose="02010600030101010101" pitchFamily="2" charset="-122"/>
                <a:sym typeface="+mn-ea"/>
              </a:rPr>
              <a:t>梯度爆炸与梯度消失</a:t>
            </a:r>
          </a:p>
          <a:p>
            <a:pPr lvl="0">
              <a:lnSpc>
                <a:spcPct val="150000"/>
              </a:lnSpc>
            </a:pPr>
            <a:r>
              <a:rPr lang="zh-CN" altLang="en-US" sz="1800">
                <a:ea typeface="宋体" panose="02010600030101010101" pitchFamily="2" charset="-122"/>
                <a:sym typeface="+mn-ea"/>
              </a:rPr>
              <a:t>LSTM，GRU</a:t>
            </a:r>
          </a:p>
          <a:p>
            <a:pPr lvl="0">
              <a:lnSpc>
                <a:spcPct val="150000"/>
              </a:lnSpc>
            </a:pPr>
            <a:r>
              <a:rPr lang="zh-CN" altLang="en-US" sz="1800">
                <a:ea typeface="宋体" panose="02010600030101010101" pitchFamily="2" charset="-122"/>
                <a:sym typeface="+mn-ea"/>
              </a:rPr>
              <a:t>RNN模型的使用场景</a:t>
            </a:r>
            <a:endParaRPr lang="en-US" altLang="zh-CN"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Stacked RNN</a:t>
            </a:r>
          </a:p>
          <a:p>
            <a:pPr lvl="0">
              <a:lnSpc>
                <a:spcPct val="150000"/>
              </a:lnSpc>
            </a:pPr>
            <a:r>
              <a:rPr lang="zh-CN" altLang="en-US" sz="1800">
                <a:ea typeface="宋体" panose="02010600030101010101" pitchFamily="2" charset="-122"/>
                <a:sym typeface="+mn-ea"/>
              </a:rPr>
              <a:t>时间序列模型</a:t>
            </a:r>
          </a:p>
          <a:p>
            <a:pPr lvl="0">
              <a:lnSpc>
                <a:spcPct val="150000"/>
              </a:lnSpc>
            </a:pPr>
            <a:r>
              <a:rPr lang="en-US" altLang="zh-CN" sz="1800">
                <a:ea typeface="宋体" panose="02010600030101010101" pitchFamily="2" charset="-122"/>
                <a:sym typeface="+mn-ea"/>
              </a:rPr>
              <a:t>Project A</a:t>
            </a:r>
            <a:r>
              <a:rPr lang="zh-CN" altLang="en-US" sz="1800">
                <a:ea typeface="宋体" panose="02010600030101010101" pitchFamily="2" charset="-122"/>
                <a:sym typeface="+mn-ea"/>
              </a:rPr>
              <a:t>：飞机乘客数量预测</a:t>
            </a:r>
          </a:p>
          <a:p>
            <a:pPr lvl="0">
              <a:lnSpc>
                <a:spcPct val="150000"/>
              </a:lnSpc>
            </a:pPr>
            <a:endParaRPr lang="zh-CN" altLang="en-US" sz="1800">
              <a:ea typeface="宋体" panose="02010600030101010101" pitchFamily="2" charset="-122"/>
              <a:sym typeface="+mn-ea"/>
            </a:endParaRPr>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sz="4000" dirty="0">
                <a:latin typeface="Calibri Light" panose="020F0302020204030204" charset="0"/>
                <a:ea typeface="宋体" panose="02010600030101010101" pitchFamily="2" charset="-122"/>
                <a:cs typeface="Calibri Light" panose="020F0302020204030204" charset="0"/>
                <a:sym typeface="+mn-ea"/>
              </a:rPr>
              <a:t>RNN</a:t>
            </a:r>
            <a:r>
              <a:rPr lang="zh-CN" altLang="zh-CN" sz="4000" dirty="0">
                <a:latin typeface="Calibri Light" panose="020F0302020204030204" charset="0"/>
                <a:ea typeface="宋体" panose="02010600030101010101" pitchFamily="2" charset="-122"/>
                <a:cs typeface="Calibri Light" panose="020F0302020204030204" charset="0"/>
                <a:sym typeface="+mn-ea"/>
              </a:rPr>
              <a:t>使用</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a:ea typeface="宋体" panose="02010600030101010101" pitchFamily="2" charset="-122"/>
                <a:sym typeface="+mn-ea"/>
              </a:rPr>
              <a:t>RNN</a:t>
            </a:r>
            <a:r>
              <a:rPr lang="zh-CN" altLang="en-US" sz="1800">
                <a:ea typeface="宋体" panose="02010600030101010101" pitchFamily="2" charset="-122"/>
                <a:sym typeface="+mn-ea"/>
              </a:rPr>
              <a:t>工具的使用</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A</a:t>
            </a:r>
            <a:r>
              <a:rPr lang="zh-CN" altLang="en-US" sz="1800">
                <a:ea typeface="宋体" panose="02010600030101010101" pitchFamily="2" charset="-122"/>
                <a:sym typeface="+mn-ea"/>
              </a:rPr>
              <a:t>：飞机乘客数量预测</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B</a:t>
            </a:r>
            <a:r>
              <a:rPr lang="zh-CN" altLang="zh-CN" sz="1800">
                <a:ea typeface="宋体" panose="02010600030101010101" pitchFamily="2" charset="-122"/>
                <a:sym typeface="+mn-ea"/>
              </a:rPr>
              <a:t>：</a:t>
            </a:r>
            <a:r>
              <a:rPr lang="en-US" altLang="zh-CN" sz="1800">
                <a:ea typeface="宋体" panose="02010600030101010101" pitchFamily="2" charset="-122"/>
                <a:sym typeface="+mn-ea"/>
              </a:rPr>
              <a:t>mnist</a:t>
            </a:r>
            <a:r>
              <a:rPr lang="zh-CN" altLang="zh-CN" sz="1800">
                <a:ea typeface="宋体" panose="02010600030101010101" pitchFamily="2" charset="-122"/>
                <a:sym typeface="+mn-ea"/>
              </a:rPr>
              <a:t>手写数字识别</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C</a:t>
            </a:r>
            <a:r>
              <a:rPr lang="zh-CN" altLang="en-US" sz="1800">
                <a:ea typeface="宋体" panose="02010600030101010101" pitchFamily="2" charset="-122"/>
                <a:sym typeface="+mn-ea"/>
              </a:rPr>
              <a:t>：</a:t>
            </a:r>
            <a:r>
              <a:rPr lang="en-US" altLang="zh-CN" sz="1800">
                <a:ea typeface="宋体" panose="02010600030101010101" pitchFamily="2" charset="-122"/>
                <a:sym typeface="+mn-ea"/>
              </a:rPr>
              <a:t>cnews</a:t>
            </a:r>
            <a:r>
              <a:rPr lang="zh-CN" altLang="zh-CN" sz="1800">
                <a:ea typeface="宋体" panose="02010600030101010101" pitchFamily="2" charset="-122"/>
                <a:sym typeface="+mn-ea"/>
              </a:rPr>
              <a:t>中文文本分类</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基于GRU与词向量的文本分类模型</a:t>
            </a:r>
            <a:endParaRPr lang="en-US" altLang="zh-CN" sz="1800">
              <a:ea typeface="宋体" panose="02010600030101010101" pitchFamily="2" charset="-122"/>
              <a:sym typeface="+mn-ea"/>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：飞机乘客数量预测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线性回归模型</a:t>
            </a:r>
            <a:endParaRPr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from sklearn import linear_model </a:t>
            </a:r>
          </a:p>
          <a:p>
            <a:pPr marL="0" indent="0">
              <a:lnSpc>
                <a:spcPct val="150000"/>
              </a:lnSpc>
              <a:buNone/>
            </a:pPr>
            <a:r>
              <a:rPr lang="zh-CN" altLang="en-US" sz="1600" dirty="0">
                <a:ea typeface="宋体" panose="02010600030101010101" pitchFamily="2" charset="-122"/>
                <a:sym typeface="+mn-ea"/>
              </a:rPr>
              <a:t>model = linear_model.LinearRegression()</a:t>
            </a:r>
          </a:p>
          <a:p>
            <a:pPr>
              <a:lnSpc>
                <a:spcPct val="150000"/>
              </a:lnSpc>
            </a:pPr>
            <a:r>
              <a:rPr lang="zh-CN" altLang="en-US" sz="1600" dirty="0">
                <a:ea typeface="宋体" panose="02010600030101010101" pitchFamily="2" charset="-122"/>
                <a:sym typeface="+mn-ea"/>
              </a:rPr>
              <a:t>非线性回归</a:t>
            </a:r>
          </a:p>
          <a:p>
            <a:pPr marL="0" indent="0">
              <a:lnSpc>
                <a:spcPct val="150000"/>
              </a:lnSpc>
              <a:buNone/>
            </a:pPr>
            <a:r>
              <a:rPr lang="zh-CN" altLang="en-US" sz="1600" dirty="0">
                <a:ea typeface="宋体" panose="02010600030101010101" pitchFamily="2" charset="-122"/>
                <a:sym typeface="+mn-ea"/>
              </a:rPr>
              <a:t>from sklearn.preprocessing import PolynomialFeatures</a:t>
            </a:r>
          </a:p>
          <a:p>
            <a:pPr marL="0" indent="0">
              <a:lnSpc>
                <a:spcPct val="150000"/>
              </a:lnSpc>
              <a:buNone/>
            </a:pPr>
            <a:r>
              <a:rPr lang="zh-CN" altLang="en-US" sz="1600" dirty="0">
                <a:ea typeface="宋体" panose="02010600030101010101" pitchFamily="2" charset="-122"/>
                <a:sym typeface="+mn-ea"/>
              </a:rPr>
              <a:t>poly_reg = PolynomialFeatures(degree=3)</a:t>
            </a:r>
          </a:p>
          <a:p>
            <a:pPr marL="0" indent="0">
              <a:lnSpc>
                <a:spcPct val="150000"/>
              </a:lnSpc>
              <a:buNone/>
            </a:pPr>
            <a:r>
              <a:rPr lang="zh-CN" altLang="en-US" sz="1600" dirty="0">
                <a:ea typeface="宋体" panose="02010600030101010101" pitchFamily="2" charset="-122"/>
                <a:sym typeface="+mn-ea"/>
              </a:rPr>
              <a:t>x_poly = poly_reg.fit_transform(x)</a:t>
            </a:r>
          </a:p>
          <a:p>
            <a:pPr marL="0" indent="0">
              <a:lnSpc>
                <a:spcPct val="150000"/>
              </a:lnSpc>
              <a:buNone/>
            </a:pPr>
            <a:r>
              <a:rPr lang="zh-CN" sz="1600" dirty="0">
                <a:ea typeface="宋体" panose="02010600030101010101" pitchFamily="2" charset="-122"/>
                <a:sym typeface="+mn-ea"/>
              </a:rPr>
              <a:t>将</a:t>
            </a:r>
            <a:r>
              <a:rPr lang="en-US" altLang="zh-CN" sz="1600" dirty="0">
                <a:ea typeface="宋体" panose="02010600030101010101" pitchFamily="2" charset="-122"/>
                <a:sym typeface="+mn-ea"/>
              </a:rPr>
              <a:t>x</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=&gt; x^0, x^1, x^2, x^3</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7910830" y="5513070"/>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600" dirty="0">
                <a:ea typeface="宋体" panose="02010600030101010101" pitchFamily="2" charset="-122"/>
                <a:sym typeface="+mn-ea"/>
              </a:rPr>
              <a:t>线性回归预测</a:t>
            </a:r>
          </a:p>
        </p:txBody>
      </p:sp>
      <p:pic>
        <p:nvPicPr>
          <p:cNvPr id="3" name="图片 2"/>
          <p:cNvPicPr>
            <a:picLocks noChangeAspect="1"/>
          </p:cNvPicPr>
          <p:nvPr>
            <p:custDataLst>
              <p:tags r:id="rId2"/>
            </p:custDataLst>
          </p:nvPr>
        </p:nvPicPr>
        <p:blipFill>
          <a:blip r:embed="rId5"/>
          <a:stretch>
            <a:fillRect/>
          </a:stretch>
        </p:blipFill>
        <p:spPr>
          <a:xfrm>
            <a:off x="6476365" y="1385570"/>
            <a:ext cx="5353050" cy="3933825"/>
          </a:xfrm>
          <a:prstGeom prst="rect">
            <a:avLst/>
          </a:prstGeom>
        </p:spPr>
      </p:pic>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Summary</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712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反向传播中的链式法则</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梯度消失：RNN梯度消失是因为激活函数tanh函数的倒数在0到1之间，反向传播时更新前面时刻的参数时，当参数W初始化为小于1的数，则多个(tanh函数’ * W)相乘，将导致求得的偏导极小（小于1的数连乘），从而导致梯度消失</a:t>
            </a:r>
          </a:p>
          <a:p>
            <a:pPr>
              <a:lnSpc>
                <a:spcPct val="150000"/>
              </a:lnSpc>
            </a:pPr>
            <a:r>
              <a:rPr lang="zh-CN" altLang="zh-CN" sz="1600" dirty="0">
                <a:ea typeface="宋体" panose="02010600030101010101" pitchFamily="2" charset="-122"/>
                <a:sym typeface="+mn-ea"/>
              </a:rPr>
              <a:t>梯度爆炸：当参数初始化为足够大，使得tanh函数的倒数乘以W大于1，则将导致偏导很大（大于1的数连乘），从而导致梯度爆炸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通过一个预定义的阈值来解决，相对容易解决</a:t>
            </a:r>
          </a:p>
        </p:txBody>
      </p:sp>
      <p:pic>
        <p:nvPicPr>
          <p:cNvPr id="2" name="图片 1"/>
          <p:cNvPicPr>
            <a:picLocks noChangeAspect="1"/>
          </p:cNvPicPr>
          <p:nvPr/>
        </p:nvPicPr>
        <p:blipFill>
          <a:blip r:embed="rId4"/>
          <a:stretch>
            <a:fillRect/>
          </a:stretch>
        </p:blipFill>
        <p:spPr>
          <a:xfrm>
            <a:off x="6862445" y="2014855"/>
            <a:ext cx="4923155" cy="2630170"/>
          </a:xfrm>
          <a:prstGeom prst="rect">
            <a:avLst/>
          </a:prstGeom>
        </p:spPr>
      </p:pic>
      <p:graphicFrame>
        <p:nvGraphicFramePr>
          <p:cNvPr id="10" name="对象 -2147482616"/>
          <p:cNvGraphicFramePr>
            <a:graphicFrameLocks noChangeAspect="1"/>
          </p:cNvGraphicFramePr>
          <p:nvPr/>
        </p:nvGraphicFramePr>
        <p:xfrm>
          <a:off x="838200" y="1773241"/>
          <a:ext cx="4792980" cy="1019175"/>
        </p:xfrm>
        <a:graphic>
          <a:graphicData uri="http://schemas.openxmlformats.org/presentationml/2006/ole">
            <mc:AlternateContent xmlns:mc="http://schemas.openxmlformats.org/markup-compatibility/2006">
              <mc:Choice xmlns:v="urn:schemas-microsoft-com:vml" Requires="v">
                <p:oleObj spid="_x0000_s32777" r:id="rId5" imgW="2311400" imgH="482600" progId="Equation.KSEE3">
                  <p:embed/>
                </p:oleObj>
              </mc:Choice>
              <mc:Fallback>
                <p:oleObj r:id="rId5" imgW="2311400" imgH="482600" progId="Equation.KSEE3">
                  <p:embed/>
                  <p:pic>
                    <p:nvPicPr>
                      <p:cNvPr id="0" name="图片 3075"/>
                      <p:cNvPicPr/>
                      <p:nvPr/>
                    </p:nvPicPr>
                    <p:blipFill>
                      <a:blip r:embed="rId6"/>
                      <a:stretch>
                        <a:fillRect/>
                      </a:stretch>
                    </p:blipFill>
                    <p:spPr>
                      <a:xfrm>
                        <a:off x="838200" y="1773241"/>
                        <a:ext cx="4792980" cy="1019175"/>
                      </a:xfrm>
                      <a:prstGeom prst="rect">
                        <a:avLst/>
                      </a:prstGeom>
                      <a:noFill/>
                      <a:ln w="38100">
                        <a:noFill/>
                        <a:miter/>
                      </a:ln>
                    </p:spPr>
                  </p:pic>
                </p:oleObj>
              </mc:Fallback>
            </mc:AlternateContent>
          </a:graphicData>
        </a:graphic>
      </p:graphicFrame>
      <p:graphicFrame>
        <p:nvGraphicFramePr>
          <p:cNvPr id="18" name="对象 -2147482616"/>
          <p:cNvGraphicFramePr>
            <a:graphicFrameLocks noChangeAspect="1"/>
          </p:cNvGraphicFramePr>
          <p:nvPr/>
        </p:nvGraphicFramePr>
        <p:xfrm>
          <a:off x="837883" y="2723518"/>
          <a:ext cx="3054985" cy="938530"/>
        </p:xfrm>
        <a:graphic>
          <a:graphicData uri="http://schemas.openxmlformats.org/presentationml/2006/ole">
            <mc:AlternateContent xmlns:mc="http://schemas.openxmlformats.org/markup-compatibility/2006">
              <mc:Choice xmlns:v="urn:schemas-microsoft-com:vml" Requires="v">
                <p:oleObj spid="_x0000_s32778" r:id="rId7" imgW="1473200" imgH="444500" progId="Equation.KSEE3">
                  <p:embed/>
                </p:oleObj>
              </mc:Choice>
              <mc:Fallback>
                <p:oleObj r:id="rId7" imgW="1473200" imgH="444500" progId="Equation.KSEE3">
                  <p:embed/>
                  <p:pic>
                    <p:nvPicPr>
                      <p:cNvPr id="0" name="图片 3075"/>
                      <p:cNvPicPr/>
                      <p:nvPr/>
                    </p:nvPicPr>
                    <p:blipFill>
                      <a:blip r:embed="rId8"/>
                      <a:stretch>
                        <a:fillRect/>
                      </a:stretch>
                    </p:blipFill>
                    <p:spPr>
                      <a:xfrm>
                        <a:off x="837883" y="2723518"/>
                        <a:ext cx="3054985" cy="938530"/>
                      </a:xfrm>
                      <a:prstGeom prst="rect">
                        <a:avLst/>
                      </a:prstGeom>
                      <a:noFill/>
                      <a:ln w="38100">
                        <a:noFill/>
                        <a:miter/>
                      </a:ln>
                    </p:spPr>
                  </p:pic>
                </p:oleObj>
              </mc:Fallback>
            </mc:AlternateContent>
          </a:graphicData>
        </a:graphic>
      </p:graphicFrame>
      <p:sp>
        <p:nvSpPr>
          <p:cNvPr id="3" name="文本框 2"/>
          <p:cNvSpPr txBox="1"/>
          <p:nvPr/>
        </p:nvSpPr>
        <p:spPr>
          <a:xfrm>
            <a:off x="6922135" y="4813300"/>
            <a:ext cx="5033010"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在长距离依赖的情况下，梯度会迅速变成</a:t>
            </a:r>
            <a:r>
              <a:rPr lang="en-US" altLang="zh-CN" sz="1600" dirty="0">
                <a:ea typeface="宋体" panose="02010600030101010101" pitchFamily="2" charset="-122"/>
                <a:sym typeface="+mn-ea"/>
              </a:rPr>
              <a:t>0 </a:t>
            </a:r>
          </a:p>
          <a:p>
            <a:pPr>
              <a:lnSpc>
                <a:spcPct val="150000"/>
              </a:lnSpc>
            </a:pP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梯度消失</a:t>
            </a:r>
          </a:p>
          <a:p>
            <a:pPr marL="0" indent="0">
              <a:lnSpc>
                <a:spcPct val="150000"/>
              </a:lnSpc>
              <a:buNone/>
            </a:pPr>
            <a:r>
              <a:rPr lang="zh-CN" altLang="zh-CN" sz="1600" dirty="0">
                <a:ea typeface="宋体" panose="02010600030101010101" pitchFamily="2" charset="-122"/>
                <a:sym typeface="+mn-ea"/>
              </a:rPr>
              <a:t>相比于爆炸梯度问题，我们更关注梯度消失问题，需要使用LSTM和GRU可以用来解决梯度消失的问题</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Summary</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反向传播中的链式法则</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，是</a:t>
            </a:r>
            <a:r>
              <a:rPr lang="en-US" altLang="zh-CN" sz="1600" dirty="0">
                <a:ea typeface="宋体" panose="02010600030101010101" pitchFamily="2" charset="-122"/>
                <a:sym typeface="+mn-ea"/>
              </a:rPr>
              <a:t>一种特殊的RNN网络，有输入门、忘记门和输出门</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能够学习长距离依赖性。</a:t>
            </a:r>
          </a:p>
          <a:p>
            <a:pPr>
              <a:lnSpc>
                <a:spcPct val="150000"/>
              </a:lnSpc>
            </a:pP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，是</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的变体，只有两个门，重置门和更新门。结构更简单，也更容易训练</a:t>
            </a:r>
          </a:p>
          <a:p>
            <a:pPr>
              <a:lnSpc>
                <a:spcPct val="150000"/>
              </a:lnSpc>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GRU</a:t>
            </a:r>
            <a:r>
              <a:rPr lang="zh-CN" altLang="en-US" sz="1600" dirty="0">
                <a:ea typeface="宋体" panose="02010600030101010101" pitchFamily="2" charset="-122"/>
                <a:sym typeface="+mn-ea"/>
              </a:rPr>
              <a:t>的成功主要是由于门控网络可以控制当前输入和先前记忆如何使用，从而更新当前的激活并生成当前状态。这些门有自己的权重集，在学习阶段自适应地更新</a:t>
            </a:r>
          </a:p>
          <a:p>
            <a:pPr>
              <a:lnSpc>
                <a:spcPct val="150000"/>
              </a:lnSpc>
            </a:pPr>
            <a:endParaRPr lang="zh-CN" altLang="zh-CN" sz="1600" dirty="0">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6704330" y="1239520"/>
            <a:ext cx="5383530" cy="2703830"/>
          </a:xfrm>
          <a:prstGeom prst="rect">
            <a:avLst/>
          </a:prstGeom>
        </p:spPr>
      </p:pic>
      <p:pic>
        <p:nvPicPr>
          <p:cNvPr id="4" name="图片 3"/>
          <p:cNvPicPr>
            <a:picLocks noChangeAspect="1"/>
          </p:cNvPicPr>
          <p:nvPr/>
        </p:nvPicPr>
        <p:blipFill>
          <a:blip r:embed="rId4"/>
          <a:stretch>
            <a:fillRect/>
          </a:stretch>
        </p:blipFill>
        <p:spPr>
          <a:xfrm>
            <a:off x="6675120" y="3950970"/>
            <a:ext cx="5488305" cy="284543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sz="4800" dirty="0"/>
              <a:t>/</a:t>
            </a:r>
            <a:r>
              <a:rPr lang="en-US" altLang="zh-CN" sz="4800" dirty="0"/>
              <a:t>2</a:t>
            </a:r>
            <a:r>
              <a:rPr lang="zh-CN" altLang="en-US" sz="4800" dirty="0"/>
              <a:t>  </a:t>
            </a:r>
            <a:r>
              <a:rPr lang="en-US" altLang="zh-CN" sz="4800" dirty="0"/>
              <a:t>RNN</a:t>
            </a:r>
            <a:r>
              <a:rPr lang="zh-CN" altLang="en-US" sz="4800" dirty="0">
                <a:ea typeface="宋体" panose="02010600030101010101" pitchFamily="2" charset="-122"/>
              </a:rPr>
              <a:t>使用与</a:t>
            </a:r>
            <a:r>
              <a:rPr lang="zh-CN" altLang="en-US" sz="4800" dirty="0">
                <a:latin typeface="Calibri Light" panose="020F0302020204030204" charset="0"/>
                <a:ea typeface="宋体" panose="02010600030101010101" pitchFamily="2" charset="-122"/>
                <a:cs typeface="Calibri Light" panose="020F0302020204030204" charset="0"/>
                <a:sym typeface="+mn-ea"/>
              </a:rPr>
              <a:t>文本分类</a:t>
            </a:r>
            <a:br>
              <a:rPr lang="zh-CN" altLang="en-US" sz="4800" dirty="0"/>
            </a:b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RNN</a:t>
            </a:r>
            <a:r>
              <a:rPr lang="zh-CN" altLang="en-US" dirty="0">
                <a:ea typeface="宋体" panose="02010600030101010101" pitchFamily="2" charset="-122"/>
                <a:sym typeface="+mn-ea"/>
              </a:rPr>
              <a:t>工具（</a:t>
            </a:r>
            <a:r>
              <a:rPr lang="en-US" altLang="zh-CN" dirty="0"/>
              <a:t>Pytorch</a:t>
            </a:r>
            <a:r>
              <a:rPr lang="zh-CN" altLang="en-US" dirty="0">
                <a:ea typeface="宋体" panose="02010600030101010101" pitchFamily="2" charset="-122"/>
              </a:rPr>
              <a:t>）</a:t>
            </a:r>
          </a:p>
        </p:txBody>
      </p:sp>
      <p:sp>
        <p:nvSpPr>
          <p:cNvPr id="131" name="Content Placeholder 2"/>
          <p:cNvSpPr txBox="1">
            <a:spLocks noGrp="1"/>
          </p:cNvSpPr>
          <p:nvPr/>
        </p:nvSpPr>
        <p:spPr>
          <a:xfrm>
            <a:off x="598805" y="1442720"/>
            <a:ext cx="4879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torch.nn.RNN()</a:t>
            </a:r>
          </a:p>
          <a:p>
            <a:pPr marL="0" indent="0">
              <a:lnSpc>
                <a:spcPct val="150000"/>
              </a:lnSpc>
              <a:buNone/>
            </a:pPr>
            <a:r>
              <a:rPr sz="1600" dirty="0">
                <a:ea typeface="宋体" panose="02010600030101010101" pitchFamily="2" charset="-122"/>
                <a:sym typeface="+mn-ea"/>
              </a:rPr>
              <a:t>class RNN(nn.Module):</a:t>
            </a:r>
          </a:p>
          <a:p>
            <a:pPr marL="0" indent="0">
              <a:lnSpc>
                <a:spcPct val="150000"/>
              </a:lnSpc>
              <a:buNone/>
            </a:pPr>
            <a:r>
              <a:rPr sz="1600" dirty="0">
                <a:ea typeface="宋体" panose="02010600030101010101" pitchFamily="2" charset="-122"/>
                <a:sym typeface="+mn-ea"/>
              </a:rPr>
              <a:t>    def __init__(self):</a:t>
            </a:r>
          </a:p>
          <a:p>
            <a:pPr marL="0" indent="0">
              <a:lnSpc>
                <a:spcPct val="150000"/>
              </a:lnSpc>
              <a:buNone/>
            </a:pPr>
            <a:r>
              <a:rPr sz="1600" dirty="0">
                <a:ea typeface="宋体" panose="02010600030101010101" pitchFamily="2" charset="-122"/>
                <a:sym typeface="+mn-ea"/>
              </a:rPr>
              <a:t>        super(RNN, self).__init__()</a:t>
            </a:r>
          </a:p>
          <a:p>
            <a:pPr marL="0" indent="0">
              <a:lnSpc>
                <a:spcPct val="150000"/>
              </a:lnSpc>
              <a:buNone/>
            </a:pPr>
            <a:r>
              <a:rPr sz="1600" dirty="0">
                <a:ea typeface="宋体" panose="02010600030101010101" pitchFamily="2" charset="-122"/>
                <a:sym typeface="+mn-ea"/>
              </a:rPr>
              <a:t>        self.rnn = nn.</a:t>
            </a:r>
            <a:r>
              <a:rPr lang="en-US" sz="1600" dirty="0">
                <a:ea typeface="宋体" panose="02010600030101010101" pitchFamily="2" charset="-122"/>
                <a:sym typeface="+mn-ea"/>
              </a:rPr>
              <a:t>RNN</a:t>
            </a:r>
            <a:r>
              <a:rPr sz="1600" dirty="0">
                <a:ea typeface="宋体" panose="02010600030101010101" pitchFamily="2" charset="-122"/>
                <a:sym typeface="+mn-ea"/>
              </a:rPr>
              <a:t>(input_size=INPUT_SIZE, </a:t>
            </a:r>
          </a:p>
          <a:p>
            <a:pPr marL="0" indent="0">
              <a:lnSpc>
                <a:spcPct val="150000"/>
              </a:lnSpc>
              <a:buNone/>
            </a:pPr>
            <a:r>
              <a:rPr sz="1600" dirty="0">
                <a:ea typeface="宋体" panose="02010600030101010101" pitchFamily="2" charset="-122"/>
                <a:sym typeface="+mn-ea"/>
              </a:rPr>
              <a:t>                           hidden_size=64,        # rnn 隐藏单元</a:t>
            </a:r>
          </a:p>
          <a:p>
            <a:pPr marL="0" indent="0">
              <a:lnSpc>
                <a:spcPct val="150000"/>
              </a:lnSpc>
              <a:buNone/>
            </a:pPr>
            <a:r>
              <a:rPr sz="1600" dirty="0">
                <a:ea typeface="宋体" panose="02010600030101010101" pitchFamily="2" charset="-122"/>
                <a:sym typeface="+mn-ea"/>
              </a:rPr>
              <a:t>                           num_layers=1,          # rnn 层数</a:t>
            </a:r>
          </a:p>
          <a:p>
            <a:pPr marL="0" indent="0">
              <a:lnSpc>
                <a:spcPct val="150000"/>
              </a:lnSpc>
              <a:buNone/>
            </a:pPr>
            <a:r>
              <a:rPr sz="1600" dirty="0">
                <a:ea typeface="宋体" panose="02010600030101010101" pitchFamily="2" charset="-122"/>
                <a:sym typeface="+mn-ea"/>
              </a:rPr>
              <a:t>                           batch_first=True,      # 输入和输出的Tensor shape都是(batch, seq, feature)</a:t>
            </a:r>
          </a:p>
          <a:p>
            <a:pPr marL="0" indent="0">
              <a:lnSpc>
                <a:spcPct val="150000"/>
              </a:lnSpc>
              <a:buNone/>
            </a:pPr>
            <a:r>
              <a:rPr sz="1600" dirty="0">
                <a:ea typeface="宋体" panose="02010600030101010101" pitchFamily="2" charset="-122"/>
                <a:sym typeface="+mn-ea"/>
              </a:rPr>
              <a:t>                          )</a:t>
            </a:r>
          </a:p>
          <a:p>
            <a:pPr marL="0" indent="0">
              <a:lnSpc>
                <a:spcPct val="150000"/>
              </a:lnSpc>
              <a:buNone/>
            </a:pPr>
            <a:r>
              <a:rPr sz="1600" dirty="0">
                <a:ea typeface="宋体" panose="02010600030101010101" pitchFamily="2" charset="-122"/>
                <a:sym typeface="+mn-ea"/>
              </a:rPr>
              <a:t>        self.out = nn.Linear(64, 10)  #10分类</a:t>
            </a: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graphicFrame>
        <p:nvGraphicFramePr>
          <p:cNvPr id="5" name="表格 4"/>
          <p:cNvGraphicFramePr/>
          <p:nvPr>
            <p:custDataLst>
              <p:tags r:id="rId1"/>
            </p:custDataLst>
          </p:nvPr>
        </p:nvGraphicFramePr>
        <p:xfrm>
          <a:off x="5570220" y="1669415"/>
          <a:ext cx="6002020" cy="4221480"/>
        </p:xfrm>
        <a:graphic>
          <a:graphicData uri="http://schemas.openxmlformats.org/drawingml/2006/table">
            <a:tbl>
              <a:tblPr firstRow="1" bandRow="1">
                <a:tableStyleId>{5940675A-B579-460E-94D1-54222C63F5DA}</a:tableStyleId>
              </a:tblPr>
              <a:tblGrid>
                <a:gridCol w="2041525">
                  <a:extLst>
                    <a:ext uri="{9D8B030D-6E8A-4147-A177-3AD203B41FA5}">
                      <a16:colId xmlns:a16="http://schemas.microsoft.com/office/drawing/2014/main" val="20000"/>
                    </a:ext>
                  </a:extLst>
                </a:gridCol>
                <a:gridCol w="3960495">
                  <a:extLst>
                    <a:ext uri="{9D8B030D-6E8A-4147-A177-3AD203B41FA5}">
                      <a16:colId xmlns:a16="http://schemas.microsoft.com/office/drawing/2014/main" val="20001"/>
                    </a:ext>
                  </a:extLst>
                </a:gridCol>
              </a:tblGrid>
              <a:tr h="381000">
                <a:tc>
                  <a:txBody>
                    <a:bodyPr/>
                    <a:lstStyle/>
                    <a:p>
                      <a:pPr algn="l">
                        <a:buNone/>
                      </a:pPr>
                      <a:r>
                        <a:rPr lang="zh-CN" altLang="en-US" sz="1600"/>
                        <a:t>参数</a:t>
                      </a:r>
                    </a:p>
                  </a:txBody>
                  <a:tcPr/>
                </a:tc>
                <a:tc>
                  <a:txBody>
                    <a:bodyPr/>
                    <a:lstStyle/>
                    <a:p>
                      <a:pPr algn="l">
                        <a:buNone/>
                      </a:pPr>
                      <a:r>
                        <a:rPr lang="zh-CN" altLang="en-US" sz="1600"/>
                        <a:t>含义</a:t>
                      </a:r>
                    </a:p>
                  </a:txBody>
                  <a:tcPr/>
                </a:tc>
                <a:extLst>
                  <a:ext uri="{0D108BD9-81ED-4DB2-BD59-A6C34878D82A}">
                    <a16:rowId xmlns:a16="http://schemas.microsoft.com/office/drawing/2014/main" val="10000"/>
                  </a:ext>
                </a:extLst>
              </a:tr>
              <a:tr h="381000">
                <a:tc>
                  <a:txBody>
                    <a:bodyPr/>
                    <a:lstStyle/>
                    <a:p>
                      <a:pPr algn="l">
                        <a:buNone/>
                      </a:pPr>
                      <a:r>
                        <a:rPr lang="en-US" altLang="zh-CN" sz="1600"/>
                        <a:t>input_size</a:t>
                      </a:r>
                    </a:p>
                  </a:txBody>
                  <a:tcPr/>
                </a:tc>
                <a:tc>
                  <a:txBody>
                    <a:bodyPr/>
                    <a:lstStyle/>
                    <a:p>
                      <a:pPr algn="l">
                        <a:buNone/>
                      </a:pPr>
                      <a:r>
                        <a:rPr lang="zh-CN" altLang="en-US" sz="1600"/>
                        <a:t>输入</a:t>
                      </a:r>
                      <a:r>
                        <a:rPr lang="en-US" altLang="zh-CN" sz="1600"/>
                        <a:t>x</a:t>
                      </a:r>
                      <a:r>
                        <a:rPr lang="zh-CN" altLang="zh-CN" sz="1600">
                          <a:ea typeface="宋体" panose="02010600030101010101" pitchFamily="2" charset="-122"/>
                        </a:rPr>
                        <a:t>的特征数量</a:t>
                      </a:r>
                    </a:p>
                  </a:txBody>
                  <a:tcPr/>
                </a:tc>
                <a:extLst>
                  <a:ext uri="{0D108BD9-81ED-4DB2-BD59-A6C34878D82A}">
                    <a16:rowId xmlns:a16="http://schemas.microsoft.com/office/drawing/2014/main" val="10001"/>
                  </a:ext>
                </a:extLst>
              </a:tr>
              <a:tr h="381000">
                <a:tc>
                  <a:txBody>
                    <a:bodyPr/>
                    <a:lstStyle/>
                    <a:p>
                      <a:pPr algn="l">
                        <a:buNone/>
                      </a:pPr>
                      <a:r>
                        <a:rPr lang="en-US" altLang="zh-CN" sz="1600"/>
                        <a:t>hidden_size</a:t>
                      </a:r>
                    </a:p>
                  </a:txBody>
                  <a:tcPr/>
                </a:tc>
                <a:tc>
                  <a:txBody>
                    <a:bodyPr/>
                    <a:lstStyle/>
                    <a:p>
                      <a:pPr algn="l">
                        <a:buNone/>
                      </a:pPr>
                      <a:r>
                        <a:rPr lang="zh-CN" altLang="en-US" sz="1600"/>
                        <a:t>隐藏状态</a:t>
                      </a:r>
                      <a:r>
                        <a:rPr lang="en-US" altLang="zh-CN" sz="1600"/>
                        <a:t>h</a:t>
                      </a:r>
                      <a:r>
                        <a:rPr lang="zh-CN" altLang="zh-CN" sz="1600">
                          <a:ea typeface="宋体" panose="02010600030101010101" pitchFamily="2" charset="-122"/>
                        </a:rPr>
                        <a:t>中的特征数量</a:t>
                      </a:r>
                    </a:p>
                  </a:txBody>
                  <a:tcPr/>
                </a:tc>
                <a:extLst>
                  <a:ext uri="{0D108BD9-81ED-4DB2-BD59-A6C34878D82A}">
                    <a16:rowId xmlns:a16="http://schemas.microsoft.com/office/drawing/2014/main" val="10002"/>
                  </a:ext>
                </a:extLst>
              </a:tr>
              <a:tr h="381000">
                <a:tc>
                  <a:txBody>
                    <a:bodyPr/>
                    <a:lstStyle/>
                    <a:p>
                      <a:pPr algn="l">
                        <a:buNone/>
                      </a:pPr>
                      <a:r>
                        <a:rPr lang="en-US" altLang="zh-CN" sz="1600"/>
                        <a:t>num_layers</a:t>
                      </a:r>
                    </a:p>
                  </a:txBody>
                  <a:tcPr/>
                </a:tc>
                <a:tc>
                  <a:txBody>
                    <a:bodyPr/>
                    <a:lstStyle/>
                    <a:p>
                      <a:pPr algn="l">
                        <a:buNone/>
                      </a:pPr>
                      <a:r>
                        <a:rPr lang="en-US" altLang="zh-CN" sz="1600"/>
                        <a:t>RNN</a:t>
                      </a:r>
                      <a:r>
                        <a:rPr lang="zh-CN" altLang="en-US" sz="1600">
                          <a:ea typeface="宋体" panose="02010600030101010101" pitchFamily="2" charset="-122"/>
                        </a:rPr>
                        <a:t>的层数</a:t>
                      </a:r>
                    </a:p>
                  </a:txBody>
                  <a:tcPr/>
                </a:tc>
                <a:extLst>
                  <a:ext uri="{0D108BD9-81ED-4DB2-BD59-A6C34878D82A}">
                    <a16:rowId xmlns:a16="http://schemas.microsoft.com/office/drawing/2014/main" val="10003"/>
                  </a:ext>
                </a:extLst>
              </a:tr>
              <a:tr h="381000">
                <a:tc>
                  <a:txBody>
                    <a:bodyPr/>
                    <a:lstStyle/>
                    <a:p>
                      <a:pPr algn="l">
                        <a:buNone/>
                      </a:pPr>
                      <a:r>
                        <a:rPr lang="en-US" altLang="zh-CN" sz="1600"/>
                        <a:t>nonlinearity</a:t>
                      </a:r>
                    </a:p>
                  </a:txBody>
                  <a:tcPr/>
                </a:tc>
                <a:tc>
                  <a:txBody>
                    <a:bodyPr/>
                    <a:lstStyle/>
                    <a:p>
                      <a:pPr algn="l">
                        <a:buNone/>
                      </a:pPr>
                      <a:r>
                        <a:rPr lang="zh-CN" altLang="en-US" sz="1600"/>
                        <a:t>指定非线性函数使用</a:t>
                      </a:r>
                      <a:r>
                        <a:rPr lang="en-US" altLang="zh-CN" sz="1600"/>
                        <a:t>tanh</a:t>
                      </a:r>
                      <a:r>
                        <a:rPr lang="zh-CN" altLang="en-US" sz="1600">
                          <a:ea typeface="宋体" panose="02010600030101010101" pitchFamily="2" charset="-122"/>
                        </a:rPr>
                        <a:t>或者</a:t>
                      </a:r>
                      <a:r>
                        <a:rPr lang="en-US" altLang="zh-CN" sz="1600"/>
                        <a:t>relu</a:t>
                      </a:r>
                      <a:r>
                        <a:rPr lang="zh-CN" altLang="en-US" sz="1600">
                          <a:ea typeface="宋体" panose="02010600030101010101" pitchFamily="2" charset="-122"/>
                        </a:rPr>
                        <a:t>，默认为</a:t>
                      </a:r>
                      <a:r>
                        <a:rPr lang="en-US" altLang="zh-CN" sz="1600">
                          <a:ea typeface="宋体" panose="02010600030101010101" pitchFamily="2" charset="-122"/>
                        </a:rPr>
                        <a:t>tanh</a:t>
                      </a:r>
                    </a:p>
                  </a:txBody>
                  <a:tcPr/>
                </a:tc>
                <a:extLst>
                  <a:ext uri="{0D108BD9-81ED-4DB2-BD59-A6C34878D82A}">
                    <a16:rowId xmlns:a16="http://schemas.microsoft.com/office/drawing/2014/main" val="10004"/>
                  </a:ext>
                </a:extLst>
              </a:tr>
              <a:tr h="381000">
                <a:tc>
                  <a:txBody>
                    <a:bodyPr/>
                    <a:lstStyle/>
                    <a:p>
                      <a:pPr algn="l">
                        <a:buNone/>
                      </a:pPr>
                      <a:r>
                        <a:rPr lang="en-US" altLang="zh-CN" sz="1600"/>
                        <a:t>bias</a:t>
                      </a:r>
                    </a:p>
                  </a:txBody>
                  <a:tcPr/>
                </a:tc>
                <a:tc>
                  <a:txBody>
                    <a:bodyPr/>
                    <a:lstStyle/>
                    <a:p>
                      <a:pPr algn="l">
                        <a:buNone/>
                      </a:pPr>
                      <a:r>
                        <a:rPr lang="zh-CN" altLang="en-US" sz="1600"/>
                        <a:t>默认为</a:t>
                      </a:r>
                      <a:r>
                        <a:rPr lang="en-US" altLang="zh-CN" sz="1600"/>
                        <a:t>True</a:t>
                      </a:r>
                      <a:r>
                        <a:rPr lang="zh-CN" altLang="zh-CN" sz="1600">
                          <a:ea typeface="宋体" panose="02010600030101010101" pitchFamily="2" charset="-122"/>
                        </a:rPr>
                        <a:t>，如果为</a:t>
                      </a:r>
                      <a:r>
                        <a:rPr lang="en-US" altLang="zh-CN" sz="1600">
                          <a:ea typeface="宋体" panose="02010600030101010101" pitchFamily="2" charset="-122"/>
                        </a:rPr>
                        <a:t>False</a:t>
                      </a:r>
                      <a:r>
                        <a:rPr lang="zh-CN" altLang="zh-CN" sz="1600">
                          <a:ea typeface="宋体" panose="02010600030101010101" pitchFamily="2" charset="-122"/>
                        </a:rPr>
                        <a:t>，那么</a:t>
                      </a:r>
                      <a:r>
                        <a:rPr lang="en-US" altLang="zh-CN" sz="1600">
                          <a:ea typeface="宋体" panose="02010600030101010101" pitchFamily="2" charset="-122"/>
                        </a:rPr>
                        <a:t>RNN</a:t>
                      </a:r>
                      <a:r>
                        <a:rPr lang="zh-CN" altLang="en-US" sz="1600">
                          <a:ea typeface="宋体" panose="02010600030101010101" pitchFamily="2" charset="-122"/>
                        </a:rPr>
                        <a:t>层就会使用偏执权重</a:t>
                      </a:r>
                      <a:r>
                        <a:rPr lang="en-US" altLang="zh-CN" sz="1600">
                          <a:ea typeface="宋体" panose="02010600030101010101" pitchFamily="2" charset="-122"/>
                        </a:rPr>
                        <a:t>b_ih</a:t>
                      </a:r>
                      <a:r>
                        <a:rPr lang="zh-CN" altLang="zh-CN" sz="1600">
                          <a:ea typeface="宋体" panose="02010600030101010101" pitchFamily="2" charset="-122"/>
                        </a:rPr>
                        <a:t>和</a:t>
                      </a:r>
                      <a:r>
                        <a:rPr lang="en-US" altLang="zh-CN" sz="1600">
                          <a:ea typeface="宋体" panose="02010600030101010101" pitchFamily="2" charset="-122"/>
                        </a:rPr>
                        <a:t>b_hh</a:t>
                      </a:r>
                    </a:p>
                  </a:txBody>
                  <a:tcPr/>
                </a:tc>
                <a:extLst>
                  <a:ext uri="{0D108BD9-81ED-4DB2-BD59-A6C34878D82A}">
                    <a16:rowId xmlns:a16="http://schemas.microsoft.com/office/drawing/2014/main" val="10005"/>
                  </a:ext>
                </a:extLst>
              </a:tr>
              <a:tr h="381000">
                <a:tc>
                  <a:txBody>
                    <a:bodyPr/>
                    <a:lstStyle/>
                    <a:p>
                      <a:pPr algn="l">
                        <a:buNone/>
                      </a:pPr>
                      <a:r>
                        <a:rPr lang="en-US" altLang="zh-CN" sz="1600"/>
                        <a:t>batch</a:t>
                      </a:r>
                      <a:r>
                        <a:rPr lang="en-US" altLang="zh-CN" sz="1600">
                          <a:ea typeface="宋体" panose="02010600030101010101" pitchFamily="2" charset="-122"/>
                        </a:rPr>
                        <a:t>_first</a:t>
                      </a:r>
                    </a:p>
                  </a:txBody>
                  <a:tcPr/>
                </a:tc>
                <a:tc>
                  <a:txBody>
                    <a:bodyPr/>
                    <a:lstStyle/>
                    <a:p>
                      <a:pPr algn="l">
                        <a:buNone/>
                      </a:pPr>
                      <a:r>
                        <a:rPr lang="zh-CN" altLang="en-US" sz="1600"/>
                        <a:t>如果是</a:t>
                      </a:r>
                      <a:r>
                        <a:rPr lang="en-US" altLang="zh-CN" sz="1600"/>
                        <a:t>True</a:t>
                      </a:r>
                      <a:r>
                        <a:rPr lang="zh-CN" altLang="zh-CN" sz="1600">
                          <a:ea typeface="宋体" panose="02010600030101010101" pitchFamily="2" charset="-122"/>
                        </a:rPr>
                        <a:t>，那么输入</a:t>
                      </a:r>
                      <a:r>
                        <a:rPr lang="en-US" altLang="zh-CN" sz="1600">
                          <a:ea typeface="宋体" panose="02010600030101010101" pitchFamily="2" charset="-122"/>
                        </a:rPr>
                        <a:t>Tensor</a:t>
                      </a:r>
                      <a:r>
                        <a:rPr lang="zh-CN" altLang="zh-CN" sz="1600">
                          <a:ea typeface="宋体" panose="02010600030101010101" pitchFamily="2" charset="-122"/>
                        </a:rPr>
                        <a:t>的</a:t>
                      </a:r>
                      <a:r>
                        <a:rPr lang="en-US" altLang="zh-CN" sz="1600">
                          <a:ea typeface="宋体" panose="02010600030101010101" pitchFamily="2" charset="-122"/>
                        </a:rPr>
                        <a:t>shape</a:t>
                      </a:r>
                      <a:r>
                        <a:rPr lang="zh-CN" altLang="zh-CN" sz="1600">
                          <a:ea typeface="宋体" panose="02010600030101010101" pitchFamily="2" charset="-122"/>
                        </a:rPr>
                        <a:t>应该是</a:t>
                      </a:r>
                      <a:r>
                        <a:rPr lang="en-US" altLang="zh-CN" sz="1600">
                          <a:ea typeface="宋体" panose="02010600030101010101" pitchFamily="2" charset="-122"/>
                        </a:rPr>
                        <a:t>(batch, seq, feature)</a:t>
                      </a:r>
                      <a:r>
                        <a:rPr lang="zh-CN" altLang="zh-CN" sz="1600">
                          <a:ea typeface="宋体" panose="02010600030101010101" pitchFamily="2" charset="-122"/>
                        </a:rPr>
                        <a:t>，并且输出也是一样</a:t>
                      </a:r>
                    </a:p>
                  </a:txBody>
                  <a:tcPr/>
                </a:tc>
                <a:extLst>
                  <a:ext uri="{0D108BD9-81ED-4DB2-BD59-A6C34878D82A}">
                    <a16:rowId xmlns:a16="http://schemas.microsoft.com/office/drawing/2014/main" val="10006"/>
                  </a:ext>
                </a:extLst>
              </a:tr>
              <a:tr h="381000">
                <a:tc>
                  <a:txBody>
                    <a:bodyPr/>
                    <a:lstStyle/>
                    <a:p>
                      <a:pPr algn="l">
                        <a:buNone/>
                      </a:pPr>
                      <a:r>
                        <a:rPr lang="en-US" altLang="zh-CN" sz="1600"/>
                        <a:t>dropout</a:t>
                      </a:r>
                    </a:p>
                  </a:txBody>
                  <a:tcPr/>
                </a:tc>
                <a:tc>
                  <a:txBody>
                    <a:bodyPr/>
                    <a:lstStyle/>
                    <a:p>
                      <a:pPr algn="l">
                        <a:buNone/>
                      </a:pPr>
                      <a:r>
                        <a:rPr lang="zh-CN" altLang="en-US" sz="1600"/>
                        <a:t>如果为非零，那么除了最后一层以外，其他层的输出都会套上一个</a:t>
                      </a:r>
                      <a:r>
                        <a:rPr lang="en-US" altLang="zh-CN" sz="1600"/>
                        <a:t>dropout</a:t>
                      </a:r>
                      <a:r>
                        <a:rPr lang="zh-CN" altLang="zh-CN" sz="1600">
                          <a:ea typeface="宋体" panose="02010600030101010101" pitchFamily="2" charset="-122"/>
                        </a:rPr>
                        <a:t>层</a:t>
                      </a:r>
                    </a:p>
                  </a:txBody>
                  <a:tcPr/>
                </a:tc>
                <a:extLst>
                  <a:ext uri="{0D108BD9-81ED-4DB2-BD59-A6C34878D82A}">
                    <a16:rowId xmlns:a16="http://schemas.microsoft.com/office/drawing/2014/main" val="10007"/>
                  </a:ext>
                </a:extLst>
              </a:tr>
              <a:tr h="381000">
                <a:tc>
                  <a:txBody>
                    <a:bodyPr/>
                    <a:lstStyle/>
                    <a:p>
                      <a:pPr algn="l">
                        <a:buNone/>
                      </a:pPr>
                      <a:r>
                        <a:rPr lang="en-US" altLang="zh-CN" sz="1600">
                          <a:ea typeface="宋体" panose="02010600030101010101" pitchFamily="2" charset="-122"/>
                        </a:rPr>
                        <a:t>bidirectional</a:t>
                      </a:r>
                    </a:p>
                  </a:txBody>
                  <a:tcPr/>
                </a:tc>
                <a:tc>
                  <a:txBody>
                    <a:bodyPr/>
                    <a:lstStyle/>
                    <a:p>
                      <a:pPr algn="l">
                        <a:buNone/>
                      </a:pPr>
                      <a:r>
                        <a:rPr lang="zh-CN" altLang="en-US" sz="1600">
                          <a:ea typeface="宋体" panose="02010600030101010101" pitchFamily="2" charset="-122"/>
                        </a:rPr>
                        <a:t>默认为</a:t>
                      </a:r>
                      <a:r>
                        <a:rPr lang="en-US" altLang="zh-CN" sz="1600">
                          <a:ea typeface="宋体" panose="02010600030101010101" pitchFamily="2" charset="-122"/>
                        </a:rPr>
                        <a:t>False</a:t>
                      </a:r>
                      <a:r>
                        <a:rPr lang="zh-CN" altLang="zh-CN" sz="1600">
                          <a:ea typeface="宋体" panose="02010600030101010101" pitchFamily="2" charset="-122"/>
                        </a:rPr>
                        <a:t>，</a:t>
                      </a:r>
                      <a:r>
                        <a:rPr lang="en-US" altLang="zh-CN" sz="1600">
                          <a:ea typeface="宋体" panose="02010600030101010101" pitchFamily="2" charset="-122"/>
                        </a:rPr>
                        <a:t>True</a:t>
                      </a:r>
                      <a:r>
                        <a:rPr lang="zh-CN" altLang="en-US" sz="1600">
                          <a:ea typeface="宋体" panose="02010600030101010101" pitchFamily="2" charset="-122"/>
                        </a:rPr>
                        <a:t>代表双向</a:t>
                      </a:r>
                      <a:r>
                        <a:rPr lang="en-US" altLang="zh-CN" sz="1600">
                          <a:ea typeface="宋体" panose="02010600030101010101" pitchFamily="2" charset="-122"/>
                        </a:rPr>
                        <a:t>RNN</a:t>
                      </a:r>
                    </a:p>
                  </a:txBody>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：飞机乘客数量预测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To DO:</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Step1</a:t>
            </a:r>
            <a:r>
              <a:rPr lang="zh-CN" sz="1600" dirty="0">
                <a:ea typeface="宋体" panose="02010600030101010101" pitchFamily="2" charset="-122"/>
                <a:sym typeface="+mn-ea"/>
              </a:rPr>
              <a:t>，数据加载 </a:t>
            </a:r>
            <a:r>
              <a:rPr lang="en-US" altLang="zh-CN" sz="1600" dirty="0">
                <a:ea typeface="宋体" panose="02010600030101010101" pitchFamily="2" charset="-122"/>
                <a:sym typeface="+mn-ea"/>
              </a:rPr>
              <a:t>flights.csv</a:t>
            </a:r>
          </a:p>
          <a:p>
            <a:pPr>
              <a:lnSpc>
                <a:spcPct val="150000"/>
              </a:lnSpc>
            </a:pPr>
            <a:r>
              <a:rPr lang="en-US" altLang="zh-CN" sz="1600" dirty="0">
                <a:ea typeface="宋体" panose="02010600030101010101" pitchFamily="2" charset="-122"/>
                <a:sym typeface="+mn-ea"/>
              </a:rPr>
              <a:t>Step2</a:t>
            </a:r>
            <a:r>
              <a:rPr lang="zh-CN" altLang="zh-CN" sz="1600" dirty="0">
                <a:ea typeface="宋体" panose="02010600030101010101" pitchFamily="2" charset="-122"/>
                <a:sym typeface="+mn-ea"/>
              </a:rPr>
              <a:t>，数据预处理</a:t>
            </a:r>
          </a:p>
          <a:p>
            <a:pPr marL="0" indent="0">
              <a:lnSpc>
                <a:spcPct val="150000"/>
              </a:lnSpc>
              <a:buNone/>
            </a:pPr>
            <a:r>
              <a:rPr lang="zh-CN" altLang="zh-CN" sz="1600" dirty="0">
                <a:ea typeface="宋体" panose="02010600030101010101" pitchFamily="2" charset="-122"/>
                <a:sym typeface="+mn-ea"/>
              </a:rPr>
              <a:t>数据规范化，将数据标准化到 0 ~ 1 之间</a:t>
            </a:r>
          </a:p>
          <a:p>
            <a:pPr marL="0" indent="0">
              <a:lnSpc>
                <a:spcPct val="150000"/>
              </a:lnSpc>
              <a:buNone/>
            </a:pPr>
            <a:r>
              <a:rPr lang="zh-CN" altLang="zh-CN" sz="1600" dirty="0">
                <a:ea typeface="宋体" panose="02010600030101010101" pitchFamily="2" charset="-122"/>
                <a:sym typeface="+mn-ea"/>
              </a:rPr>
              <a:t>生成时间序列用的数据集</a:t>
            </a:r>
          </a:p>
          <a:p>
            <a:pPr marL="0" indent="0">
              <a:lnSpc>
                <a:spcPct val="150000"/>
              </a:lnSpc>
              <a:buNone/>
            </a:pPr>
            <a:r>
              <a:rPr lang="en-US" altLang="zh-CN" sz="1600" dirty="0">
                <a:ea typeface="宋体" panose="02010600030101010101" pitchFamily="2" charset="-122"/>
                <a:sym typeface="+mn-ea"/>
              </a:rPr>
              <a:t>data_X</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前</a:t>
            </a:r>
            <a:r>
              <a:rPr lang="en-US" altLang="zh-CN" sz="1600" dirty="0">
                <a:ea typeface="宋体" panose="02010600030101010101" pitchFamily="2" charset="-122"/>
                <a:sym typeface="+mn-ea"/>
              </a:rPr>
              <a:t>n</a:t>
            </a:r>
            <a:r>
              <a:rPr lang="zh-CN" altLang="zh-CN" sz="1600" dirty="0">
                <a:ea typeface="宋体" panose="02010600030101010101" pitchFamily="2" charset="-122"/>
                <a:sym typeface="+mn-ea"/>
              </a:rPr>
              <a:t>个序列</a:t>
            </a:r>
          </a:p>
          <a:p>
            <a:pPr marL="0" indent="0">
              <a:lnSpc>
                <a:spcPct val="150000"/>
              </a:lnSpc>
              <a:buNone/>
            </a:pPr>
            <a:r>
              <a:rPr lang="en-US" altLang="zh-CN" sz="1600" dirty="0">
                <a:ea typeface="宋体" panose="02010600030101010101" pitchFamily="2" charset="-122"/>
                <a:sym typeface="+mn-ea"/>
              </a:rPr>
              <a:t>data_Y</a:t>
            </a:r>
            <a:r>
              <a:rPr lang="zh-CN" altLang="zh-CN" sz="1600" dirty="0">
                <a:ea typeface="宋体" panose="02010600030101010101" pitchFamily="2" charset="-122"/>
                <a:sym typeface="+mn-ea"/>
              </a:rPr>
              <a:t>：下个月的真实值</a:t>
            </a:r>
          </a:p>
          <a:p>
            <a:pPr marL="0" indent="0">
              <a:lnSpc>
                <a:spcPct val="150000"/>
              </a:lnSpc>
              <a:buNone/>
            </a:pPr>
            <a:r>
              <a:rPr lang="zh-CN" altLang="zh-CN" sz="1600" dirty="0">
                <a:ea typeface="宋体" panose="02010600030101010101" pitchFamily="2" charset="-122"/>
                <a:sym typeface="+mn-ea"/>
              </a:rPr>
              <a:t>数据切分：</a:t>
            </a:r>
            <a:r>
              <a:rPr lang="en-US" altLang="zh-CN" sz="1600" dirty="0">
                <a:ea typeface="宋体" panose="02010600030101010101" pitchFamily="2" charset="-122"/>
                <a:sym typeface="+mn-ea"/>
              </a:rPr>
              <a:t>70%</a:t>
            </a:r>
            <a:r>
              <a:rPr lang="zh-CN" altLang="en-US" sz="1600" dirty="0">
                <a:ea typeface="宋体" panose="02010600030101010101" pitchFamily="2" charset="-122"/>
                <a:sym typeface="+mn-ea"/>
              </a:rPr>
              <a:t>训练集，</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测试集</a:t>
            </a:r>
          </a:p>
          <a:p>
            <a:pPr>
              <a:lnSpc>
                <a:spcPct val="150000"/>
              </a:lnSpc>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，定义</a:t>
            </a:r>
            <a:r>
              <a:rPr lang="en-US" altLang="zh-CN" sz="1600" dirty="0">
                <a:ea typeface="宋体" panose="02010600030101010101" pitchFamily="2" charset="-122"/>
                <a:sym typeface="+mn-ea"/>
              </a:rPr>
              <a:t>RNN</a:t>
            </a:r>
            <a:r>
              <a:rPr lang="zh-CN" altLang="zh-CN" sz="1600" dirty="0">
                <a:ea typeface="宋体" panose="02010600030101010101" pitchFamily="2" charset="-122"/>
                <a:sym typeface="+mn-ea"/>
              </a:rPr>
              <a:t>模型</a:t>
            </a:r>
          </a:p>
          <a:p>
            <a:pPr>
              <a:lnSpc>
                <a:spcPct val="150000"/>
              </a:lnSpc>
            </a:pPr>
            <a:endParaRPr lang="zh-CN"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3" name="Content Placeholder 2"/>
          <p:cNvSpPr txBox="1">
            <a:spLocks noGrp="1"/>
          </p:cNvSpPr>
          <p:nvPr/>
        </p:nvSpPr>
        <p:spPr>
          <a:xfrm>
            <a:off x="6931025" y="1290320"/>
            <a:ext cx="5260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sz="1600" dirty="0">
                <a:ea typeface="宋体" panose="02010600030101010101" pitchFamily="2" charset="-122"/>
                <a:sym typeface="+mn-ea"/>
              </a:rPr>
              <a:t>Step4</a:t>
            </a:r>
            <a:r>
              <a:rPr lang="zh-CN" sz="1600" dirty="0">
                <a:ea typeface="宋体" panose="02010600030101010101" pitchFamily="2" charset="-122"/>
                <a:sym typeface="+mn-ea"/>
              </a:rPr>
              <a:t>，训练</a:t>
            </a:r>
          </a:p>
          <a:p>
            <a:pPr marL="0" indent="0">
              <a:lnSpc>
                <a:spcPct val="150000"/>
              </a:lnSpc>
              <a:buNone/>
            </a:pPr>
            <a:r>
              <a:rPr lang="zh-CN" sz="1600" dirty="0">
                <a:ea typeface="宋体" panose="02010600030101010101" pitchFamily="2" charset="-122"/>
                <a:sym typeface="+mn-ea"/>
              </a:rPr>
              <a:t>设置损失函数MSELoss</a:t>
            </a:r>
          </a:p>
          <a:p>
            <a:pPr marL="0" indent="0">
              <a:lnSpc>
                <a:spcPct val="150000"/>
              </a:lnSpc>
              <a:buNone/>
            </a:pPr>
            <a:r>
              <a:rPr lang="zh-CN" sz="1600" dirty="0">
                <a:ea typeface="宋体" panose="02010600030101010101" pitchFamily="2" charset="-122"/>
                <a:sym typeface="+mn-ea"/>
              </a:rPr>
              <a:t>设置优化器</a:t>
            </a:r>
            <a:r>
              <a:rPr lang="en-US" altLang="zh-CN" sz="1600" dirty="0">
                <a:ea typeface="宋体" panose="02010600030101010101" pitchFamily="2" charset="-122"/>
                <a:sym typeface="+mn-ea"/>
              </a:rPr>
              <a:t>Adam</a:t>
            </a:r>
            <a:r>
              <a:rPr lang="zh-CN" altLang="zh-CN" sz="1600" dirty="0">
                <a:ea typeface="宋体" panose="02010600030101010101" pitchFamily="2" charset="-122"/>
                <a:sym typeface="+mn-ea"/>
              </a:rPr>
              <a:t>，学习率 </a:t>
            </a:r>
            <a:r>
              <a:rPr lang="en-US" altLang="zh-CN" sz="1600" dirty="0">
                <a:ea typeface="宋体" panose="02010600030101010101" pitchFamily="2" charset="-122"/>
                <a:sym typeface="+mn-ea"/>
              </a:rPr>
              <a:t>0.01</a:t>
            </a:r>
          </a:p>
          <a:p>
            <a:pPr marL="0" indent="0">
              <a:lnSpc>
                <a:spcPct val="150000"/>
              </a:lnSpc>
              <a:buNone/>
            </a:pPr>
            <a:r>
              <a:rPr lang="zh-CN" altLang="zh-CN" sz="1600" dirty="0">
                <a:ea typeface="宋体" panose="02010600030101010101" pitchFamily="2" charset="-122"/>
                <a:sym typeface="+mn-ea"/>
              </a:rPr>
              <a:t>迭代次数 </a:t>
            </a:r>
            <a:r>
              <a:rPr lang="en-US" altLang="zh-CN" sz="1600" dirty="0">
                <a:ea typeface="宋体" panose="02010600030101010101" pitchFamily="2" charset="-122"/>
                <a:sym typeface="+mn-ea"/>
              </a:rPr>
              <a:t>1000</a:t>
            </a:r>
            <a:r>
              <a:rPr lang="zh-CN" altLang="en-US" sz="1600" dirty="0">
                <a:ea typeface="宋体" panose="02010600030101010101" pitchFamily="2" charset="-122"/>
                <a:sym typeface="+mn-ea"/>
              </a:rPr>
              <a:t>次</a:t>
            </a:r>
          </a:p>
          <a:p>
            <a:pPr marL="0" indent="0">
              <a:lnSpc>
                <a:spcPct val="150000"/>
              </a:lnSpc>
              <a:buNone/>
            </a:pPr>
            <a:r>
              <a:rPr lang="en-US" altLang="zh-CN" sz="1600" dirty="0">
                <a:ea typeface="宋体" panose="02010600030101010101" pitchFamily="2" charset="-122"/>
                <a:sym typeface="+mn-ea"/>
              </a:rPr>
              <a:t>for </a:t>
            </a:r>
            <a:r>
              <a:rPr lang="zh-CN" altLang="zh-CN" sz="1600" dirty="0">
                <a:ea typeface="宋体" panose="02010600030101010101" pitchFamily="2" charset="-122"/>
                <a:sym typeface="+mn-ea"/>
              </a:rPr>
              <a:t>每次迭代：</a:t>
            </a: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前向传播</a:t>
            </a:r>
          </a:p>
          <a:p>
            <a:pPr marL="0" indent="0">
              <a:lnSpc>
                <a:spcPct val="150000"/>
              </a:lnSpc>
              <a:buNone/>
            </a:pPr>
            <a:r>
              <a:rPr lang="zh-CN" altLang="en-US" sz="1600" dirty="0">
                <a:ea typeface="宋体" panose="02010600030101010101" pitchFamily="2" charset="-122"/>
                <a:sym typeface="+mn-ea"/>
              </a:rPr>
              <a:t>              计算损失函数</a:t>
            </a:r>
          </a:p>
          <a:p>
            <a:pPr marL="0" indent="0">
              <a:lnSpc>
                <a:spcPct val="150000"/>
              </a:lnSpc>
              <a:buNone/>
            </a:pPr>
            <a:r>
              <a:rPr lang="zh-CN" altLang="en-US" sz="1600" dirty="0">
                <a:ea typeface="宋体" panose="02010600030101010101" pitchFamily="2" charset="-122"/>
                <a:sym typeface="+mn-ea"/>
              </a:rPr>
              <a:t>              梯度清零</a:t>
            </a:r>
          </a:p>
          <a:p>
            <a:pPr marL="0" indent="0">
              <a:lnSpc>
                <a:spcPct val="150000"/>
              </a:lnSpc>
              <a:buNone/>
            </a:pPr>
            <a:r>
              <a:rPr lang="zh-CN" altLang="en-US" sz="1600" dirty="0">
                <a:ea typeface="宋体" panose="02010600030101010101" pitchFamily="2" charset="-122"/>
                <a:sym typeface="+mn-ea"/>
              </a:rPr>
              <a:t>               反向传播</a:t>
            </a:r>
          </a:p>
          <a:p>
            <a:pPr>
              <a:lnSpc>
                <a:spcPct val="150000"/>
              </a:lnSpc>
            </a:pPr>
            <a:r>
              <a:rPr lang="en-US" altLang="zh-CN" sz="1600" dirty="0">
                <a:ea typeface="宋体" panose="02010600030101010101" pitchFamily="2" charset="-122"/>
                <a:sym typeface="+mn-ea"/>
              </a:rPr>
              <a:t>Step5</a:t>
            </a:r>
            <a:r>
              <a:rPr lang="zh-CN" altLang="zh-CN" sz="1600" dirty="0">
                <a:ea typeface="宋体" panose="02010600030101010101" pitchFamily="2" charset="-122"/>
                <a:sym typeface="+mn-ea"/>
              </a:rPr>
              <a:t>，使用全量数据进行预测</a:t>
            </a:r>
          </a:p>
          <a:p>
            <a:pPr>
              <a:lnSpc>
                <a:spcPct val="150000"/>
              </a:lnSpc>
            </a:pPr>
            <a:r>
              <a:rPr lang="en-US" altLang="zh-CN" sz="1600" dirty="0">
                <a:ea typeface="宋体" panose="02010600030101010101" pitchFamily="2" charset="-122"/>
                <a:sym typeface="+mn-ea"/>
              </a:rPr>
              <a:t>Step6</a:t>
            </a:r>
            <a:r>
              <a:rPr lang="zh-CN" altLang="zh-CN" sz="1600" dirty="0">
                <a:ea typeface="宋体" panose="02010600030101010101" pitchFamily="2" charset="-122"/>
                <a:sym typeface="+mn-ea"/>
              </a:rPr>
              <a:t>，绘制预测结果与真实值</a:t>
            </a:r>
          </a:p>
        </p:txBody>
      </p:sp>
    </p:spTree>
    <p:custDataLst>
      <p:tags r:id="rId1"/>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batch_size, input_size </a:t>
            </a:r>
            <a:r>
              <a:rPr lang="zh-CN" altLang="zh-CN" dirty="0">
                <a:ea typeface="宋体" panose="02010600030101010101" pitchFamily="2" charset="-122"/>
                <a:sym typeface="+mn-ea"/>
              </a:rPr>
              <a:t>与 </a:t>
            </a:r>
            <a:r>
              <a:rPr lang="en-US" altLang="zh-CN" dirty="0">
                <a:ea typeface="宋体" panose="02010600030101010101" pitchFamily="2" charset="-122"/>
                <a:sym typeface="+mn-ea"/>
              </a:rPr>
              <a:t>time_steps</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346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关于</a:t>
            </a:r>
            <a:r>
              <a:rPr lang="en-US" altLang="zh-CN" sz="1600" dirty="0">
                <a:ea typeface="宋体" panose="02010600030101010101" pitchFamily="2" charset="-122"/>
                <a:sym typeface="+mn-ea"/>
              </a:rPr>
              <a:t>batch_size、input_size、time_steps</a:t>
            </a:r>
            <a:r>
              <a:rPr lang="zh-CN" sz="1600" dirty="0">
                <a:ea typeface="宋体" panose="02010600030101010101" pitchFamily="2" charset="-122"/>
                <a:sym typeface="+mn-ea"/>
              </a:rPr>
              <a:t>：</a:t>
            </a:r>
            <a:endParaRPr sz="1600" dirty="0">
              <a:ea typeface="宋体" panose="02010600030101010101" pitchFamily="2" charset="-122"/>
              <a:sym typeface="+mn-ea"/>
            </a:endParaRPr>
          </a:p>
          <a:p>
            <a:pPr marL="0" indent="0">
              <a:lnSpc>
                <a:spcPct val="150000"/>
              </a:lnSpc>
              <a:buNone/>
            </a:pPr>
            <a:r>
              <a:rPr lang="en-US" altLang="zh-CN" sz="1600" dirty="0">
                <a:solidFill>
                  <a:srgbClr val="FF0000"/>
                </a:solidFill>
                <a:ea typeface="宋体" panose="02010600030101010101" pitchFamily="2" charset="-122"/>
                <a:sym typeface="+mn-ea"/>
              </a:rPr>
              <a:t>Thinking1</a:t>
            </a:r>
            <a:r>
              <a:rPr lang="zh-CN" altLang="en-US" sz="1600" dirty="0">
                <a:solidFill>
                  <a:srgbClr val="FF0000"/>
                </a:solidFill>
                <a:ea typeface="宋体" panose="02010600030101010101" pitchFamily="2" charset="-122"/>
                <a:sym typeface="+mn-ea"/>
              </a:rPr>
              <a:t>（文字数据）</a:t>
            </a:r>
            <a:r>
              <a:rPr lang="zh-CN" altLang="zh-CN" sz="1600" dirty="0">
                <a:solidFill>
                  <a:srgbClr val="FF0000"/>
                </a:solidFill>
                <a:ea typeface="宋体" panose="02010600030101010101" pitchFamily="2" charset="-122"/>
                <a:sym typeface="+mn-ea"/>
              </a:rPr>
              <a:t>：</a:t>
            </a:r>
            <a:r>
              <a:rPr sz="1600" dirty="0">
                <a:solidFill>
                  <a:srgbClr val="FF0000"/>
                </a:solidFill>
                <a:ea typeface="宋体" panose="02010600030101010101" pitchFamily="2" charset="-122"/>
                <a:sym typeface="+mn-ea"/>
              </a:rPr>
              <a:t>如果数据有1000段时序的句子，每句话有25个字，对每个字进行向量化，每个字的向量维度为300，</a:t>
            </a:r>
            <a:r>
              <a:rPr lang="zh-CN" sz="1600" dirty="0">
                <a:solidFill>
                  <a:srgbClr val="FF0000"/>
                </a:solidFill>
                <a:ea typeface="宋体" panose="02010600030101010101" pitchFamily="2" charset="-122"/>
                <a:sym typeface="+mn-ea"/>
              </a:rPr>
              <a:t>那么</a:t>
            </a:r>
            <a:r>
              <a:rPr lang="en-US" altLang="zh-CN" sz="1600" dirty="0">
                <a:solidFill>
                  <a:srgbClr val="FF0000"/>
                </a:solidFill>
                <a:ea typeface="宋体" panose="02010600030101010101" pitchFamily="2" charset="-122"/>
                <a:sym typeface="+mn-ea"/>
              </a:rPr>
              <a:t>batch_size =? time_steps =? input_size =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batch_size=1000，time_steps=25，input_size=300</a:t>
            </a:r>
          </a:p>
          <a:p>
            <a:pPr marL="0" indent="0">
              <a:lnSpc>
                <a:spcPct val="150000"/>
              </a:lnSpc>
              <a:buNone/>
            </a:pPr>
            <a:r>
              <a:rPr sz="1600" dirty="0">
                <a:ea typeface="宋体" panose="02010600030101010101" pitchFamily="2" charset="-122"/>
                <a:sym typeface="+mn-ea"/>
              </a:rPr>
              <a:t>time_steps一般情况下就是等于句子的长度，input_size等于字</a:t>
            </a:r>
            <a:r>
              <a:rPr lang="zh-CN" sz="1600" dirty="0">
                <a:ea typeface="宋体" panose="02010600030101010101" pitchFamily="2" charset="-122"/>
                <a:sym typeface="+mn-ea"/>
              </a:rPr>
              <a:t>向量化</a:t>
            </a:r>
            <a:r>
              <a:rPr sz="1600" dirty="0">
                <a:ea typeface="宋体" panose="02010600030101010101" pitchFamily="2" charset="-122"/>
                <a:sym typeface="+mn-ea"/>
              </a:rPr>
              <a:t>后向量的长度</a:t>
            </a: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马晓旭意外受伤让国奥警惕 无奈大雨格外青睐殷家军…</a:t>
            </a: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7月31日下午6点，国奥队的日常训练再度受到大雨</a:t>
            </a:r>
            <a:r>
              <a:rPr lang="zh-CN" altLang="en-US" sz="1600" dirty="0">
                <a:ea typeface="宋体" panose="02010600030101010101" pitchFamily="2" charset="-122"/>
                <a:sym typeface="+mn-ea"/>
              </a:rPr>
              <a:t>的</a:t>
            </a:r>
            <a:r>
              <a:rPr lang="en-US" altLang="zh-CN" sz="1600" dirty="0">
                <a:ea typeface="宋体" panose="02010600030101010101" pitchFamily="2" charset="-122"/>
                <a:sym typeface="+mn-ea"/>
              </a:rPr>
              <a:t>…</a:t>
            </a:r>
          </a:p>
          <a:p>
            <a:pPr marL="0" indent="0">
              <a:lnSpc>
                <a:spcPct val="150000"/>
              </a:lnSpc>
              <a:buNone/>
            </a:pPr>
            <a:endParaRPr lang="en-US" altLang="zh-CN" sz="1600" dirty="0">
              <a:ea typeface="宋体" panose="02010600030101010101" pitchFamily="2" charset="-122"/>
              <a:sym typeface="+mn-ea"/>
            </a:endParaRPr>
          </a:p>
        </p:txBody>
      </p:sp>
      <p:sp>
        <p:nvSpPr>
          <p:cNvPr id="2" name="Content Placeholder 2"/>
          <p:cNvSpPr txBox="1">
            <a:spLocks noGrp="1"/>
          </p:cNvSpPr>
          <p:nvPr/>
        </p:nvSpPr>
        <p:spPr>
          <a:xfrm>
            <a:off x="6432550" y="1358900"/>
            <a:ext cx="5690870" cy="259461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solidFill>
                  <a:srgbClr val="FF0000"/>
                </a:solidFill>
                <a:ea typeface="宋体" panose="02010600030101010101" pitchFamily="2" charset="-122"/>
                <a:sym typeface="+mn-ea"/>
              </a:rPr>
              <a:t>Thinking2</a:t>
            </a:r>
            <a:r>
              <a:rPr lang="zh-CN" altLang="en-US" sz="1600" dirty="0">
                <a:solidFill>
                  <a:srgbClr val="FF0000"/>
                </a:solidFill>
                <a:ea typeface="宋体" panose="02010600030101010101" pitchFamily="2" charset="-122"/>
                <a:sym typeface="+mn-ea"/>
              </a:rPr>
              <a:t>（图像数据）：</a:t>
            </a:r>
            <a:r>
              <a:rPr sz="1600" dirty="0">
                <a:solidFill>
                  <a:srgbClr val="FF0000"/>
                </a:solidFill>
                <a:ea typeface="宋体" panose="02010600030101010101" pitchFamily="2" charset="-122"/>
                <a:sym typeface="+mn-ea"/>
              </a:rPr>
              <a:t>MNIST手写数字集</a:t>
            </a:r>
            <a:r>
              <a:rPr lang="zh-CN" sz="1600" dirty="0">
                <a:solidFill>
                  <a:srgbClr val="FF0000"/>
                </a:solidFill>
                <a:ea typeface="宋体" panose="02010600030101010101" pitchFamily="2" charset="-122"/>
                <a:sym typeface="+mn-ea"/>
              </a:rPr>
              <a:t>中</a:t>
            </a:r>
            <a:r>
              <a:rPr sz="1600" dirty="0">
                <a:solidFill>
                  <a:srgbClr val="FF0000"/>
                </a:solidFill>
                <a:ea typeface="宋体" panose="02010600030101010101" pitchFamily="2" charset="-122"/>
                <a:sym typeface="+mn-ea"/>
              </a:rPr>
              <a:t>，训练数据有6000个手写数字图像，每个数字图像大小为28*28，</a:t>
            </a:r>
            <a:r>
              <a:rPr lang="zh-CN" sz="1600" dirty="0">
                <a:solidFill>
                  <a:srgbClr val="FF0000"/>
                </a:solidFill>
                <a:ea typeface="宋体" panose="02010600030101010101" pitchFamily="2" charset="-122"/>
                <a:sym typeface="+mn-ea"/>
              </a:rPr>
              <a:t>那么</a:t>
            </a:r>
            <a:r>
              <a:rPr lang="en-US" altLang="zh-CN" sz="1600" dirty="0">
                <a:solidFill>
                  <a:srgbClr val="FF0000"/>
                </a:solidFill>
                <a:ea typeface="宋体" panose="02010600030101010101" pitchFamily="2" charset="-122"/>
                <a:sym typeface="+mn-ea"/>
              </a:rPr>
              <a:t>batch_size =? time_steps =? input_size = ?</a:t>
            </a:r>
            <a:endParaRPr sz="1600" dirty="0">
              <a:solidFill>
                <a:srgbClr val="FF0000"/>
              </a:solidFill>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batch_size=6000，time_steps=28，input_size=28</a:t>
            </a:r>
          </a:p>
          <a:p>
            <a:pPr marL="0" indent="0">
              <a:lnSpc>
                <a:spcPct val="150000"/>
              </a:lnSpc>
              <a:buNone/>
            </a:pPr>
            <a:r>
              <a:rPr sz="1600" dirty="0">
                <a:ea typeface="宋体" panose="02010600030101010101" pitchFamily="2" charset="-122"/>
                <a:sym typeface="+mn-ea"/>
              </a:rPr>
              <a:t>可以理解为把图片分成28份，每份shape=(1, 28)</a:t>
            </a:r>
            <a:endParaRPr lang="en-US" altLang="zh-CN" sz="1600" dirty="0">
              <a:ea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7842250" y="3678555"/>
            <a:ext cx="2486025" cy="25431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zh-CN" dirty="0">
                <a:ea typeface="宋体" panose="02010600030101010101" pitchFamily="2" charset="-122"/>
                <a:sym typeface="+mn-ea"/>
              </a:rPr>
              <a:t>：</a:t>
            </a:r>
            <a:r>
              <a:rPr lang="en-US" altLang="zh-CN" dirty="0">
                <a:ea typeface="宋体" panose="02010600030101010101" pitchFamily="2" charset="-122"/>
                <a:sym typeface="+mn-ea"/>
              </a:rPr>
              <a:t>MNIST</a:t>
            </a:r>
            <a:r>
              <a:rPr lang="zh-CN" altLang="en-US" dirty="0">
                <a:ea typeface="宋体" panose="02010600030101010101" pitchFamily="2" charset="-122"/>
                <a:sym typeface="+mn-ea"/>
              </a:rPr>
              <a:t>手写数字识别</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To DO:</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Step1</a:t>
            </a:r>
            <a:r>
              <a:rPr lang="zh-CN" sz="1600" dirty="0">
                <a:ea typeface="宋体" panose="02010600030101010101" pitchFamily="2" charset="-122"/>
                <a:sym typeface="+mn-ea"/>
              </a:rPr>
              <a:t>，数据加载 </a:t>
            </a:r>
            <a:r>
              <a:rPr lang="en-US" altLang="zh-CN" sz="1600" dirty="0">
                <a:ea typeface="宋体" panose="02010600030101010101" pitchFamily="2" charset="-122"/>
                <a:sym typeface="+mn-ea"/>
              </a:rPr>
              <a:t>MNIST</a:t>
            </a:r>
            <a:r>
              <a:rPr lang="zh-CN" altLang="en-US" sz="1600" dirty="0">
                <a:ea typeface="宋体" panose="02010600030101010101" pitchFamily="2" charset="-122"/>
                <a:sym typeface="+mn-ea"/>
              </a:rPr>
              <a:t>数据集</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zh-CN" sz="1600" dirty="0">
                <a:ea typeface="宋体" panose="02010600030101010101" pitchFamily="2" charset="-122"/>
                <a:sym typeface="+mn-ea"/>
              </a:rPr>
              <a:t>，数据预处理</a:t>
            </a:r>
          </a:p>
          <a:p>
            <a:pPr marL="0" indent="0">
              <a:lnSpc>
                <a:spcPct val="150000"/>
              </a:lnSpc>
              <a:buNone/>
            </a:pPr>
            <a:r>
              <a:rPr lang="zh-CN" altLang="en-US" sz="1600" dirty="0">
                <a:ea typeface="宋体" panose="02010600030101010101" pitchFamily="2" charset="-122"/>
                <a:sym typeface="+mn-ea"/>
              </a:rPr>
              <a:t>torchvision.transforms中定义了一系列数据转换形式，可以让PILImage,numpy,Tensor间相互转换，还能对数据进行处理</a:t>
            </a:r>
          </a:p>
          <a:p>
            <a:pPr marL="0" indent="0">
              <a:lnSpc>
                <a:spcPct val="150000"/>
              </a:lnSpc>
              <a:buNone/>
            </a:pPr>
            <a:r>
              <a:rPr lang="zh-CN" altLang="en-US" sz="1600" dirty="0">
                <a:ea typeface="宋体" panose="02010600030101010101" pitchFamily="2" charset="-122"/>
                <a:sym typeface="+mn-ea"/>
              </a:rPr>
              <a:t>使用torchvision.transforms.ToTensor()</a:t>
            </a:r>
          </a:p>
          <a:p>
            <a:pPr>
              <a:lnSpc>
                <a:spcPct val="150000"/>
              </a:lnSpc>
              <a:buFont typeface="Wingdings" panose="05000000000000000000" charset="0"/>
              <a:buChar char="ü"/>
            </a:pPr>
            <a:r>
              <a:rPr lang="zh-CN" altLang="en-US" sz="1600" dirty="0">
                <a:ea typeface="宋体" panose="02010600030101010101" pitchFamily="2" charset="-122"/>
                <a:sym typeface="+mn-ea"/>
              </a:rPr>
              <a:t>把一个取值范围是[0,255]的PIL.Image 转换成 Tensor</a:t>
            </a:r>
          </a:p>
          <a:p>
            <a:pPr>
              <a:lnSpc>
                <a:spcPct val="150000"/>
              </a:lnSpc>
              <a:buFont typeface="Wingdings" panose="05000000000000000000" charset="0"/>
              <a:buChar char="ü"/>
            </a:pPr>
            <a:r>
              <a:rPr lang="zh-CN" altLang="en-US" sz="1600" dirty="0">
                <a:ea typeface="宋体" panose="02010600030101010101" pitchFamily="2" charset="-122"/>
                <a:sym typeface="+mn-ea"/>
              </a:rPr>
              <a:t>shape为(H,W,C)的numpy.ndarray，转换成形状为[C,H,W]，取值范围是[0,1.0]的Tensor</a:t>
            </a:r>
          </a:p>
          <a:p>
            <a:pPr>
              <a:lnSpc>
                <a:spcPct val="150000"/>
              </a:lnSpc>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，定义</a:t>
            </a:r>
            <a:r>
              <a:rPr lang="en-US" altLang="zh-CN" sz="1600" dirty="0">
                <a:ea typeface="宋体" panose="02010600030101010101" pitchFamily="2" charset="-122"/>
                <a:sym typeface="+mn-ea"/>
              </a:rPr>
              <a:t>RNN</a:t>
            </a:r>
            <a:r>
              <a:rPr lang="zh-CN" altLang="zh-CN" sz="1600" dirty="0">
                <a:ea typeface="宋体" panose="02010600030101010101" pitchFamily="2" charset="-122"/>
                <a:sym typeface="+mn-ea"/>
              </a:rPr>
              <a:t>模型</a:t>
            </a:r>
          </a:p>
          <a:p>
            <a:pPr>
              <a:lnSpc>
                <a:spcPct val="150000"/>
              </a:lnSpc>
            </a:pPr>
            <a:endParaRPr lang="zh-CN"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3" name="Content Placeholder 2"/>
          <p:cNvSpPr txBox="1">
            <a:spLocks noGrp="1"/>
          </p:cNvSpPr>
          <p:nvPr/>
        </p:nvSpPr>
        <p:spPr>
          <a:xfrm>
            <a:off x="6931025" y="1290320"/>
            <a:ext cx="5260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sz="1600" dirty="0">
                <a:ea typeface="宋体" panose="02010600030101010101" pitchFamily="2" charset="-122"/>
                <a:sym typeface="+mn-ea"/>
              </a:rPr>
              <a:t>Step4</a:t>
            </a:r>
            <a:r>
              <a:rPr lang="zh-CN" sz="1600" dirty="0">
                <a:ea typeface="宋体" panose="02010600030101010101" pitchFamily="2" charset="-122"/>
                <a:sym typeface="+mn-ea"/>
              </a:rPr>
              <a:t>，训练</a:t>
            </a:r>
            <a:r>
              <a:rPr lang="en-US" altLang="zh-CN" sz="1600" dirty="0">
                <a:ea typeface="宋体" panose="02010600030101010101" pitchFamily="2" charset="-122"/>
                <a:sym typeface="+mn-ea"/>
              </a:rPr>
              <a:t>&amp;</a:t>
            </a:r>
            <a:r>
              <a:rPr lang="zh-CN" altLang="en-US" sz="1600" dirty="0">
                <a:ea typeface="宋体" panose="02010600030101010101" pitchFamily="2" charset="-122"/>
                <a:sym typeface="+mn-ea"/>
              </a:rPr>
              <a:t>测试</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设置损失函数CrossEntropyLoss</a:t>
            </a:r>
          </a:p>
          <a:p>
            <a:pPr marL="0" indent="0">
              <a:lnSpc>
                <a:spcPct val="150000"/>
              </a:lnSpc>
              <a:buNone/>
            </a:pPr>
            <a:r>
              <a:rPr lang="zh-CN" sz="1600" dirty="0">
                <a:ea typeface="宋体" panose="02010600030101010101" pitchFamily="2" charset="-122"/>
                <a:sym typeface="+mn-ea"/>
              </a:rPr>
              <a:t>设置优化器</a:t>
            </a:r>
            <a:r>
              <a:rPr lang="en-US" altLang="zh-CN" sz="1600" dirty="0">
                <a:ea typeface="宋体" panose="02010600030101010101" pitchFamily="2" charset="-122"/>
                <a:sym typeface="+mn-ea"/>
              </a:rPr>
              <a:t>Adam</a:t>
            </a:r>
            <a:r>
              <a:rPr lang="zh-CN" altLang="zh-CN" sz="1600" dirty="0">
                <a:ea typeface="宋体" panose="02010600030101010101" pitchFamily="2" charset="-122"/>
                <a:sym typeface="+mn-ea"/>
              </a:rPr>
              <a:t>，学习率 </a:t>
            </a:r>
            <a:r>
              <a:rPr lang="en-US" altLang="zh-CN" sz="1600" dirty="0">
                <a:ea typeface="宋体" panose="02010600030101010101" pitchFamily="2" charset="-122"/>
                <a:sym typeface="+mn-ea"/>
              </a:rPr>
              <a:t>0.01</a:t>
            </a:r>
          </a:p>
          <a:p>
            <a:pPr marL="0" indent="0">
              <a:lnSpc>
                <a:spcPct val="150000"/>
              </a:lnSpc>
              <a:buNone/>
            </a:pPr>
            <a:r>
              <a:rPr lang="zh-CN" altLang="zh-CN" sz="1600" dirty="0">
                <a:ea typeface="宋体" panose="02010600030101010101" pitchFamily="2" charset="-122"/>
                <a:sym typeface="+mn-ea"/>
              </a:rPr>
              <a:t>迭代次数 </a:t>
            </a:r>
            <a:r>
              <a:rPr lang="en-US" altLang="zh-CN" sz="1600" dirty="0">
                <a:ea typeface="宋体" panose="02010600030101010101" pitchFamily="2" charset="-122"/>
                <a:sym typeface="+mn-ea"/>
              </a:rPr>
              <a:t>5</a:t>
            </a:r>
            <a:r>
              <a:rPr lang="zh-CN" altLang="en-US" sz="1600" dirty="0">
                <a:ea typeface="宋体" panose="02010600030101010101" pitchFamily="2" charset="-122"/>
                <a:sym typeface="+mn-ea"/>
              </a:rPr>
              <a:t>次</a:t>
            </a:r>
          </a:p>
          <a:p>
            <a:pPr marL="0" indent="0">
              <a:lnSpc>
                <a:spcPct val="150000"/>
              </a:lnSpc>
              <a:buNone/>
            </a:pPr>
            <a:r>
              <a:rPr lang="en-US" altLang="zh-CN" sz="1600" dirty="0">
                <a:ea typeface="宋体" panose="02010600030101010101" pitchFamily="2" charset="-122"/>
                <a:sym typeface="+mn-ea"/>
              </a:rPr>
              <a:t>for </a:t>
            </a:r>
            <a:r>
              <a:rPr lang="zh-CN" altLang="zh-CN" sz="1600" dirty="0">
                <a:ea typeface="宋体" panose="02010600030101010101" pitchFamily="2" charset="-122"/>
                <a:sym typeface="+mn-ea"/>
              </a:rPr>
              <a:t>每次迭代：</a:t>
            </a: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前向传播</a:t>
            </a:r>
          </a:p>
          <a:p>
            <a:pPr marL="0" indent="0">
              <a:lnSpc>
                <a:spcPct val="150000"/>
              </a:lnSpc>
              <a:buNone/>
            </a:pPr>
            <a:r>
              <a:rPr lang="zh-CN" altLang="en-US" sz="1600" dirty="0">
                <a:ea typeface="宋体" panose="02010600030101010101" pitchFamily="2" charset="-122"/>
                <a:sym typeface="+mn-ea"/>
              </a:rPr>
              <a:t>              计算损失函数</a:t>
            </a:r>
          </a:p>
          <a:p>
            <a:pPr marL="0" indent="0">
              <a:lnSpc>
                <a:spcPct val="150000"/>
              </a:lnSpc>
              <a:buNone/>
            </a:pPr>
            <a:r>
              <a:rPr lang="zh-CN" altLang="en-US" sz="1600" dirty="0">
                <a:ea typeface="宋体" panose="02010600030101010101" pitchFamily="2" charset="-122"/>
                <a:sym typeface="+mn-ea"/>
              </a:rPr>
              <a:t>              梯度清零</a:t>
            </a:r>
          </a:p>
          <a:p>
            <a:pPr marL="0" indent="0">
              <a:lnSpc>
                <a:spcPct val="150000"/>
              </a:lnSpc>
              <a:buNone/>
            </a:pPr>
            <a:r>
              <a:rPr lang="zh-CN" altLang="en-US" sz="1600" dirty="0">
                <a:ea typeface="宋体" panose="02010600030101010101" pitchFamily="2" charset="-122"/>
                <a:sym typeface="+mn-ea"/>
              </a:rPr>
              <a:t>               反向传播</a:t>
            </a:r>
          </a:p>
          <a:p>
            <a:pPr marL="0" indent="0">
              <a:lnSpc>
                <a:spcPct val="150000"/>
              </a:lnSpc>
              <a:buNone/>
            </a:pPr>
            <a:r>
              <a:rPr lang="zh-CN" altLang="zh-CN" sz="1600" dirty="0">
                <a:ea typeface="宋体" panose="02010600030101010101" pitchFamily="2" charset="-122"/>
                <a:sym typeface="+mn-ea"/>
              </a:rPr>
              <a:t>               每</a:t>
            </a:r>
            <a:r>
              <a:rPr lang="en-US" altLang="zh-CN" sz="1600" dirty="0">
                <a:ea typeface="宋体" panose="02010600030101010101" pitchFamily="2" charset="-122"/>
                <a:sym typeface="+mn-ea"/>
              </a:rPr>
              <a:t>100</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Step</a:t>
            </a:r>
            <a:r>
              <a:rPr lang="zh-CN" altLang="zh-CN" sz="1600" dirty="0">
                <a:ea typeface="宋体" panose="02010600030101010101" pitchFamily="2" charset="-122"/>
                <a:sym typeface="+mn-ea"/>
              </a:rPr>
              <a:t>，计算测试集准确率</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Step5</a:t>
            </a:r>
            <a:r>
              <a:rPr lang="zh-CN" altLang="zh-CN" sz="1600" dirty="0">
                <a:ea typeface="宋体" panose="02010600030101010101" pitchFamily="2" charset="-122"/>
                <a:sym typeface="+mn-ea"/>
              </a:rPr>
              <a:t>，训练完毕后，从测试集中选取10个，进行测试</a:t>
            </a:r>
          </a:p>
        </p:txBody>
      </p:sp>
    </p:spTree>
    <p:custDataLst>
      <p:tags r:id="rId1"/>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zh-CN" dirty="0">
                <a:ea typeface="宋体" panose="02010600030101010101" pitchFamily="2" charset="-122"/>
                <a:sym typeface="+mn-ea"/>
              </a:rPr>
              <a:t>：</a:t>
            </a:r>
            <a:r>
              <a:rPr lang="en-US" altLang="zh-CN" dirty="0">
                <a:ea typeface="宋体" panose="02010600030101010101" pitchFamily="2" charset="-122"/>
                <a:sym typeface="+mn-ea"/>
              </a:rPr>
              <a:t>MNIST</a:t>
            </a:r>
            <a:r>
              <a:rPr lang="zh-CN" altLang="en-US" dirty="0">
                <a:ea typeface="宋体" panose="02010600030101010101" pitchFamily="2" charset="-122"/>
                <a:sym typeface="+mn-ea"/>
              </a:rPr>
              <a:t>手写数字识别</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PyTorch</a:t>
            </a:r>
            <a:r>
              <a:rPr lang="zh-CN" sz="1600" dirty="0">
                <a:ea typeface="宋体" panose="02010600030101010101" pitchFamily="2" charset="-122"/>
                <a:sym typeface="+mn-ea"/>
              </a:rPr>
              <a:t>使用</a:t>
            </a:r>
            <a:r>
              <a:rPr 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torch.max(test_output, 1)</a:t>
            </a:r>
          </a:p>
          <a:p>
            <a:pPr marL="0" indent="0">
              <a:lnSpc>
                <a:spcPct val="150000"/>
              </a:lnSpc>
              <a:buNone/>
            </a:pPr>
            <a:r>
              <a:rPr sz="1600" dirty="0">
                <a:ea typeface="宋体" panose="02010600030101010101" pitchFamily="2" charset="-122"/>
                <a:sym typeface="+mn-ea"/>
              </a:rPr>
              <a:t>参数1/0，输出行/列最大</a:t>
            </a:r>
          </a:p>
          <a:p>
            <a:pPr marL="0" indent="0">
              <a:lnSpc>
                <a:spcPct val="150000"/>
              </a:lnSpc>
              <a:buNone/>
            </a:pPr>
            <a:r>
              <a:rPr sz="1600" dirty="0">
                <a:ea typeface="宋体" panose="02010600030101010101" pitchFamily="2" charset="-122"/>
                <a:sym typeface="+mn-ea"/>
              </a:rPr>
              <a:t>输出格式[tensor([最大值])，tensor([最大值的位置])]</a:t>
            </a:r>
          </a:p>
          <a:p>
            <a:pPr>
              <a:lnSpc>
                <a:spcPct val="150000"/>
              </a:lnSpc>
            </a:pPr>
            <a:r>
              <a:rPr sz="1600" dirty="0">
                <a:ea typeface="宋体" panose="02010600030101010101" pitchFamily="2" charset="-122"/>
                <a:sym typeface="+mn-ea"/>
              </a:rPr>
              <a:t>torch.view(-1, 28</a:t>
            </a:r>
            <a:r>
              <a:rPr lang="en-US" sz="1600" dirty="0">
                <a:ea typeface="宋体" panose="02010600030101010101" pitchFamily="2" charset="-122"/>
                <a:sym typeface="+mn-ea"/>
              </a:rPr>
              <a:t>, </a:t>
            </a:r>
            <a:r>
              <a:rPr sz="1600" dirty="0">
                <a:ea typeface="宋体" panose="02010600030101010101" pitchFamily="2" charset="-122"/>
                <a:sym typeface="+mn-ea"/>
              </a:rPr>
              <a:t>28)</a:t>
            </a:r>
          </a:p>
          <a:p>
            <a:pPr marL="0" indent="0">
              <a:lnSpc>
                <a:spcPct val="150000"/>
              </a:lnSpc>
              <a:buNone/>
            </a:pPr>
            <a:r>
              <a:rPr lang="zh-CN" sz="1600" dirty="0">
                <a:ea typeface="宋体" panose="02010600030101010101" pitchFamily="2" charset="-122"/>
                <a:sym typeface="+mn-ea"/>
              </a:rPr>
              <a:t>这里的</a:t>
            </a:r>
            <a:r>
              <a:rPr sz="1600" dirty="0">
                <a:ea typeface="宋体" panose="02010600030101010101" pitchFamily="2" charset="-122"/>
                <a:sym typeface="+mn-ea"/>
              </a:rPr>
              <a:t>-1</a:t>
            </a:r>
            <a:r>
              <a:rPr lang="zh-CN" sz="1600" dirty="0">
                <a:ea typeface="宋体" panose="02010600030101010101" pitchFamily="2" charset="-122"/>
                <a:sym typeface="+mn-ea"/>
              </a:rPr>
              <a:t>，表示让计算机</a:t>
            </a:r>
            <a:r>
              <a:rPr sz="1600" dirty="0">
                <a:ea typeface="宋体" panose="02010600030101010101" pitchFamily="2" charset="-122"/>
                <a:sym typeface="+mn-ea"/>
              </a:rPr>
              <a:t>帮我们计算</a:t>
            </a:r>
          </a:p>
          <a:p>
            <a:pPr marL="0" indent="0">
              <a:lnSpc>
                <a:spcPct val="150000"/>
              </a:lnSpc>
              <a:buNone/>
            </a:pPr>
            <a:r>
              <a:rPr sz="1600" dirty="0">
                <a:ea typeface="宋体" panose="02010600030101010101" pitchFamily="2" charset="-122"/>
                <a:sym typeface="+mn-ea"/>
              </a:rPr>
              <a:t>import torch</a:t>
            </a:r>
          </a:p>
          <a:p>
            <a:pPr marL="0" indent="0">
              <a:lnSpc>
                <a:spcPct val="150000"/>
              </a:lnSpc>
              <a:buNone/>
            </a:pPr>
            <a:r>
              <a:rPr sz="1600" dirty="0">
                <a:ea typeface="宋体" panose="02010600030101010101" pitchFamily="2" charset="-122"/>
                <a:sym typeface="+mn-ea"/>
              </a:rPr>
              <a:t>a = torch.arange(0,20)	#此时a的shape是(1,20)</a:t>
            </a:r>
          </a:p>
          <a:p>
            <a:pPr marL="0" indent="0">
              <a:lnSpc>
                <a:spcPct val="150000"/>
              </a:lnSpc>
              <a:buNone/>
            </a:pPr>
            <a:r>
              <a:rPr sz="1600" dirty="0">
                <a:ea typeface="宋体" panose="02010600030101010101" pitchFamily="2" charset="-122"/>
                <a:sym typeface="+mn-ea"/>
              </a:rPr>
              <a:t>a.view(4,5).shape		#输出为(4,5)</a:t>
            </a:r>
          </a:p>
          <a:p>
            <a:pPr marL="0" indent="0">
              <a:lnSpc>
                <a:spcPct val="150000"/>
              </a:lnSpc>
              <a:buNone/>
            </a:pPr>
            <a:r>
              <a:rPr sz="1600" dirty="0">
                <a:ea typeface="宋体" panose="02010600030101010101" pitchFamily="2" charset="-122"/>
                <a:sym typeface="+mn-ea"/>
              </a:rPr>
              <a:t>a.view(-1,5).shape		#输出为(4,5)</a:t>
            </a:r>
          </a:p>
          <a:p>
            <a:pPr marL="0" indent="0">
              <a:lnSpc>
                <a:spcPct val="150000"/>
              </a:lnSpc>
              <a:buNone/>
            </a:pPr>
            <a:r>
              <a:rPr sz="1600" dirty="0">
                <a:ea typeface="宋体" panose="02010600030101010101" pitchFamily="2" charset="-122"/>
                <a:sym typeface="+mn-ea"/>
              </a:rPr>
              <a:t>a.view(4,-1).shape		#输出为(4,5)</a:t>
            </a:r>
          </a:p>
        </p:txBody>
      </p:sp>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rPr>
              <a:t>Project C: cnews</a:t>
            </a:r>
            <a:r>
              <a:rPr lang="zh-CN" altLang="zh-CN" dirty="0">
                <a:ea typeface="宋体" panose="02010600030101010101" pitchFamily="2" charset="-122"/>
              </a:rPr>
              <a:t>中文文本分类</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cnews</a:t>
            </a:r>
            <a:r>
              <a:rPr lang="zh-CN" altLang="zh-CN" sz="1600" dirty="0">
                <a:ea typeface="宋体" panose="02010600030101010101" pitchFamily="2" charset="-122"/>
                <a:sym typeface="+mn-ea"/>
              </a:rPr>
              <a:t> 中文文本分类：</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由</a:t>
            </a:r>
            <a:r>
              <a:rPr lang="en-US" altLang="zh-CN" sz="1600" dirty="0">
                <a:ea typeface="宋体" panose="02010600030101010101" pitchFamily="2" charset="-122"/>
                <a:sym typeface="+mn-ea"/>
              </a:rPr>
              <a:t>清华大学根据新浪新闻RSS订阅频道2005-2011年间的历史数据筛选过滤生成</a:t>
            </a:r>
          </a:p>
          <a:p>
            <a:pPr marL="0" indent="0">
              <a:lnSpc>
                <a:spcPct val="150000"/>
              </a:lnSpc>
              <a:buNone/>
            </a:pPr>
            <a:r>
              <a:rPr lang="en-US" altLang="zh-CN" sz="1600" dirty="0">
                <a:ea typeface="宋体" panose="02010600030101010101" pitchFamily="2" charset="-122"/>
                <a:sym typeface="+mn-ea"/>
              </a:rPr>
              <a:t>训练集 50000</a:t>
            </a:r>
          </a:p>
          <a:p>
            <a:pPr marL="0" indent="0">
              <a:lnSpc>
                <a:spcPct val="150000"/>
              </a:lnSpc>
              <a:buNone/>
            </a:pPr>
            <a:r>
              <a:rPr lang="en-US" altLang="zh-CN" sz="1600" dirty="0">
                <a:ea typeface="宋体" panose="02010600030101010101" pitchFamily="2" charset="-122"/>
                <a:sym typeface="+mn-ea"/>
              </a:rPr>
              <a:t>验证集 5000</a:t>
            </a:r>
          </a:p>
          <a:p>
            <a:pPr marL="0" indent="0">
              <a:lnSpc>
                <a:spcPct val="150000"/>
              </a:lnSpc>
              <a:buNone/>
            </a:pPr>
            <a:r>
              <a:rPr lang="en-US" altLang="zh-CN" sz="1600" dirty="0">
                <a:ea typeface="宋体" panose="02010600030101010101" pitchFamily="2" charset="-122"/>
                <a:sym typeface="+mn-ea"/>
              </a:rPr>
              <a:t>测试集 10000</a:t>
            </a:r>
          </a:p>
          <a:p>
            <a:pPr marL="0" indent="0">
              <a:lnSpc>
                <a:spcPct val="150000"/>
              </a:lnSpc>
              <a:buNone/>
            </a:pPr>
            <a:r>
              <a:rPr lang="en-US" altLang="zh-CN" sz="1600" dirty="0">
                <a:ea typeface="宋体" panose="02010600030101010101" pitchFamily="2" charset="-122"/>
                <a:sym typeface="+mn-ea"/>
              </a:rPr>
              <a:t>词汇（字） 5000</a:t>
            </a:r>
          </a:p>
          <a:p>
            <a:pPr>
              <a:lnSpc>
                <a:spcPct val="150000"/>
              </a:lnSpc>
            </a:pP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个分类，包括：</a:t>
            </a:r>
            <a:r>
              <a:rPr lang="en-US" altLang="zh-CN" sz="1600" dirty="0">
                <a:ea typeface="宋体" panose="02010600030101010101" pitchFamily="2" charset="-122"/>
                <a:sym typeface="+mn-ea"/>
              </a:rPr>
              <a:t>'体育', '财经', '房产', '家居', '教育', '科技', '时尚', '时政', '游戏', '娱乐'</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454775" y="1137920"/>
            <a:ext cx="55987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ea typeface="宋体" panose="02010600030101010101" pitchFamily="2" charset="-122"/>
                <a:sym typeface="+mn-ea"/>
              </a:rPr>
              <a:t>体育	马晓旭意外受伤让国奥警惕 无奈大雨格外青睐殷家军记者傅亚雨沈阳报道 来到沈阳，国奥队依然没有摆脱雨水的困扰。7月31日下午6点，国奥队的日常训练再度受到大雨的干扰，无奈之下队员们只慢跑了25分钟就草草收场。31日上午10点，国奥队在奥体中心外场训练的时候，天就是阴沉沉的，气象预报显示当天下午沈阳就有大雨，但幸好队伍上午的训练并没有受到任何干扰。下午6点，当球队抵达训练场时，大雨已经下了几个小时，而且丝毫没有停下来的意思。抱着试一试的态度，球队开始了当天下午的例行训练，25分钟过去了，天气没有任何转好的迹象，为了保护球员们，国奥队决定中止当天的训练，全队立即返回酒店。在雨中训练对足球队来说并不是什么稀罕事，但在奥运会即将开始之前，全队变得“娇贵”了。在沈阳最后一周的训练，国奥队首先要保证现有的球员不再出现意外的伤病情况以免影响正式比赛，因此这一阶段控制训练受伤、控制感冒等疾病的出现被队伍放在了相当重要的位置。而抵达沈阳之后，中后卫冯萧霆就一直没有训练，冯萧霆是7月27日在长春患上了感冒，因此也没有参加29日跟塞尔维亚的热身赛。队伍介绍说，冯萧霆并没有出现发烧症状，但为了安全起见，这两天还是让他静养休息，等感冒彻底好了之后再恢复训练。由于有了冯萧霆这个例子，因此国奥队对雨中训练就显得特别谨慎，主要是担心球员们受凉而引发感冒，造成非战斗减员。而女足队员马晓旭在热身赛中受伤导致无缘奥运的前科，也让在沈阳的国奥队现在格外警惕，“训练中不断嘱咐队员们要注意动作，我们可不能再出这样的事情了。”一位工作人员表示。从长春到沈阳，雨水一路伴随着国奥队，“也邪了，我们走到哪儿雨就下到哪儿，在长春几次训练都被大雨给搅和了，没想到来沈阳又碰到这种事情。”一位国奥球员也对雨水的“青睐”有些不解。</a:t>
            </a:r>
          </a:p>
          <a:p>
            <a:pPr marL="0" indent="0">
              <a:lnSpc>
                <a:spcPct val="100000"/>
              </a:lnSpc>
              <a:buNone/>
            </a:pPr>
            <a:r>
              <a:rPr lang="en-US" altLang="zh-CN" sz="1400" dirty="0">
                <a:ea typeface="宋体" panose="02010600030101010101" pitchFamily="2" charset="-122"/>
                <a:sym typeface="+mn-ea"/>
              </a:rP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a:t>
            </a:r>
            <a:r>
              <a:rPr lang="zh-CN" altLang="en-US" sz="4800" dirty="0">
                <a:latin typeface="Calibri Light" panose="020F0302020204030204" charset="0"/>
                <a:ea typeface="宋体" panose="02010600030101010101" pitchFamily="2" charset="-122"/>
                <a:cs typeface="Calibri Light" panose="020F0302020204030204" charset="0"/>
                <a:sym typeface="+mn-ea"/>
              </a:rPr>
              <a:t>循环神经网络</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C: cnews</a:t>
            </a:r>
            <a:r>
              <a:rPr lang="zh-CN" altLang="zh-CN" dirty="0">
                <a:ea typeface="宋体" panose="02010600030101010101" pitchFamily="2" charset="-122"/>
                <a:sym typeface="+mn-ea"/>
              </a:rPr>
              <a:t>中文文本分类</a:t>
            </a:r>
            <a:endParaRPr lang="zh-CN" dirty="0">
              <a:ea typeface="宋体" panose="02010600030101010101" pitchFamily="2" charset="-122"/>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文本自动分类：</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a:t>
            </a:r>
            <a:r>
              <a:rPr lang="en-US" altLang="zh-CN" sz="1600" dirty="0">
                <a:ea typeface="宋体" panose="02010600030101010101" pitchFamily="2" charset="-122"/>
                <a:sym typeface="+mn-ea"/>
              </a:rPr>
              <a:t>tep1</a:t>
            </a:r>
            <a:r>
              <a:rPr lang="zh-CN" altLang="zh-CN" sz="1600" dirty="0">
                <a:ea typeface="宋体" panose="02010600030101010101" pitchFamily="2" charset="-122"/>
                <a:sym typeface="+mn-ea"/>
              </a:rPr>
              <a:t>，如果数据集比较大，可以先生成小样本，用小样本进行训练，之后再替换成全量样本  </a:t>
            </a:r>
            <a:r>
              <a:rPr lang="en-US" altLang="zh-CN" sz="1600" dirty="0">
                <a:ea typeface="宋体" panose="02010600030101010101" pitchFamily="2" charset="-122"/>
                <a:sym typeface="+mn-ea"/>
              </a:rPr>
              <a:t>=&gt; train_sampling.py</a:t>
            </a:r>
            <a:endParaRPr lang="zh-CN"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RNN</a:t>
            </a:r>
            <a:r>
              <a:rPr lang="zh-CN" altLang="zh-CN" sz="1600" dirty="0">
                <a:ea typeface="宋体" panose="02010600030101010101" pitchFamily="2" charset="-122"/>
                <a:sym typeface="+mn-ea"/>
              </a:rPr>
              <a:t>模型，用于文本分类 </a:t>
            </a:r>
            <a:r>
              <a:rPr lang="en-US" altLang="zh-CN" sz="1600" dirty="0">
                <a:ea typeface="宋体" panose="02010600030101010101" pitchFamily="2" charset="-122"/>
                <a:sym typeface="+mn-ea"/>
              </a:rPr>
              <a:t>=&gt; model.py</a:t>
            </a:r>
          </a:p>
          <a:p>
            <a:pPr>
              <a:lnSpc>
                <a:spcPct val="150000"/>
              </a:lnSpc>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，数据加载</a:t>
            </a:r>
          </a:p>
          <a:p>
            <a:pPr>
              <a:lnSpc>
                <a:spcPct val="150000"/>
              </a:lnSpc>
            </a:pPr>
            <a:r>
              <a:rPr lang="en-US" altLang="zh-CN" sz="1600" dirty="0">
                <a:ea typeface="宋体" panose="02010600030101010101" pitchFamily="2" charset="-122"/>
                <a:sym typeface="+mn-ea"/>
              </a:rPr>
              <a:t>Step4</a:t>
            </a:r>
            <a:r>
              <a:rPr lang="zh-CN" altLang="zh-CN" sz="1600" dirty="0">
                <a:ea typeface="宋体" panose="02010600030101010101" pitchFamily="2" charset="-122"/>
                <a:sym typeface="+mn-ea"/>
              </a:rPr>
              <a:t>，数据预处理 </a:t>
            </a:r>
            <a:r>
              <a:rPr lang="en-US" altLang="zh-CN" sz="1600" dirty="0">
                <a:ea typeface="宋体" panose="02010600030101010101" pitchFamily="2" charset="-122"/>
                <a:sym typeface="+mn-ea"/>
              </a:rPr>
              <a:t>=&gt; cnews_loader.py</a:t>
            </a:r>
            <a:endParaRPr lang="zh-CN" alt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获取文本的类别及其对应id的字典</a:t>
            </a:r>
          </a:p>
          <a:p>
            <a:pPr marL="0" indent="0">
              <a:lnSpc>
                <a:spcPct val="150000"/>
              </a:lnSpc>
              <a:buNone/>
            </a:pPr>
            <a:r>
              <a:rPr sz="1600" dirty="0">
                <a:ea typeface="宋体" panose="02010600030101010101" pitchFamily="2" charset="-122"/>
                <a:sym typeface="+mn-ea"/>
              </a:rPr>
              <a:t>获取训练文本中所有出现过的字及其所对应的id</a:t>
            </a:r>
          </a:p>
          <a:p>
            <a:pPr marL="0" indent="0">
              <a:lnSpc>
                <a:spcPct val="150000"/>
              </a:lnSpc>
              <a:buNone/>
            </a:pPr>
            <a:r>
              <a:rPr lang="zh-CN" altLang="zh-CN" sz="1600" dirty="0">
                <a:ea typeface="宋体" panose="02010600030101010101" pitchFamily="2" charset="-122"/>
                <a:sym typeface="+mn-ea"/>
              </a:rPr>
              <a:t>设置使用</a:t>
            </a:r>
            <a:r>
              <a:rPr lang="en-US" altLang="zh-CN" sz="1600" dirty="0">
                <a:ea typeface="宋体" panose="02010600030101010101" pitchFamily="2" charset="-122"/>
                <a:sym typeface="+mn-ea"/>
              </a:rPr>
              <a:t>GPU</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将训练数据，测试数据进行分批（</a:t>
            </a:r>
            <a:r>
              <a:rPr lang="en-US" altLang="zh-CN" sz="1600" dirty="0">
                <a:ea typeface="宋体" panose="02010600030101010101" pitchFamily="2" charset="-122"/>
                <a:sym typeface="+mn-ea"/>
              </a:rPr>
              <a:t>batch_size=1000</a:t>
            </a:r>
            <a:r>
              <a:rPr lang="zh-CN" alt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931025" y="1042670"/>
            <a:ext cx="52603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sz="1600" dirty="0">
                <a:ea typeface="宋体" panose="02010600030101010101" pitchFamily="2" charset="-122"/>
                <a:sym typeface="+mn-ea"/>
              </a:rPr>
              <a:t>Step5</a:t>
            </a:r>
            <a:r>
              <a:rPr lang="zh-CN" sz="1600" dirty="0">
                <a:ea typeface="宋体" panose="02010600030101010101" pitchFamily="2" charset="-122"/>
                <a:sym typeface="+mn-ea"/>
              </a:rPr>
              <a:t>，训练</a:t>
            </a:r>
          </a:p>
          <a:p>
            <a:pPr marL="0" indent="0">
              <a:lnSpc>
                <a:spcPct val="150000"/>
              </a:lnSpc>
              <a:buNone/>
            </a:pPr>
            <a:r>
              <a:rPr lang="zh-CN" sz="1600" dirty="0">
                <a:ea typeface="宋体" panose="02010600030101010101" pitchFamily="2" charset="-122"/>
                <a:sym typeface="+mn-ea"/>
              </a:rPr>
              <a:t>设置损失函数MultiLabelSoftMarginLoss</a:t>
            </a:r>
          </a:p>
          <a:p>
            <a:pPr marL="0" indent="0">
              <a:lnSpc>
                <a:spcPct val="150000"/>
              </a:lnSpc>
              <a:buNone/>
            </a:pPr>
            <a:r>
              <a:rPr lang="zh-CN" sz="1600" dirty="0">
                <a:ea typeface="宋体" panose="02010600030101010101" pitchFamily="2" charset="-122"/>
                <a:sym typeface="+mn-ea"/>
              </a:rPr>
              <a:t>设置优化器</a:t>
            </a:r>
            <a:r>
              <a:rPr lang="en-US" altLang="zh-CN" sz="1600" dirty="0">
                <a:ea typeface="宋体" panose="02010600030101010101" pitchFamily="2" charset="-122"/>
                <a:sym typeface="+mn-ea"/>
              </a:rPr>
              <a:t>Adam</a:t>
            </a:r>
            <a:r>
              <a:rPr lang="zh-CN" altLang="zh-CN" sz="1600" dirty="0">
                <a:ea typeface="宋体" panose="02010600030101010101" pitchFamily="2" charset="-122"/>
                <a:sym typeface="+mn-ea"/>
              </a:rPr>
              <a:t>，学习率 </a:t>
            </a:r>
            <a:r>
              <a:rPr lang="en-US" altLang="zh-CN" sz="1600" dirty="0">
                <a:ea typeface="宋体" panose="02010600030101010101" pitchFamily="2" charset="-122"/>
                <a:sym typeface="+mn-ea"/>
              </a:rPr>
              <a:t>0.001</a:t>
            </a:r>
          </a:p>
          <a:p>
            <a:pPr marL="0" indent="0">
              <a:lnSpc>
                <a:spcPct val="150000"/>
              </a:lnSpc>
              <a:buNone/>
            </a:pPr>
            <a:r>
              <a:rPr lang="zh-CN" altLang="zh-CN" sz="1600" dirty="0">
                <a:ea typeface="宋体" panose="02010600030101010101" pitchFamily="2" charset="-122"/>
                <a:sym typeface="+mn-ea"/>
              </a:rPr>
              <a:t>迭代次数 </a:t>
            </a:r>
            <a:r>
              <a:rPr lang="en-US" altLang="zh-CN" sz="1600" dirty="0">
                <a:ea typeface="宋体" panose="02010600030101010101" pitchFamily="2" charset="-122"/>
                <a:sym typeface="+mn-ea"/>
              </a:rPr>
              <a:t>1000</a:t>
            </a:r>
            <a:r>
              <a:rPr lang="zh-CN" altLang="en-US" sz="1600" dirty="0">
                <a:ea typeface="宋体" panose="02010600030101010101" pitchFamily="2" charset="-122"/>
                <a:sym typeface="+mn-ea"/>
              </a:rPr>
              <a:t>次</a:t>
            </a:r>
          </a:p>
          <a:p>
            <a:pPr marL="0" indent="0">
              <a:lnSpc>
                <a:spcPct val="150000"/>
              </a:lnSpc>
              <a:buNone/>
            </a:pPr>
            <a:r>
              <a:rPr lang="en-US" altLang="zh-CN" sz="1600" dirty="0">
                <a:ea typeface="宋体" panose="02010600030101010101" pitchFamily="2" charset="-122"/>
                <a:sym typeface="+mn-ea"/>
              </a:rPr>
              <a:t>for </a:t>
            </a:r>
            <a:r>
              <a:rPr lang="zh-CN" altLang="zh-CN" sz="1600" dirty="0">
                <a:ea typeface="宋体" panose="02010600030101010101" pitchFamily="2" charset="-122"/>
                <a:sym typeface="+mn-ea"/>
              </a:rPr>
              <a:t>每次迭代：</a:t>
            </a:r>
          </a:p>
          <a:p>
            <a:pPr marL="0" indent="0">
              <a:lnSpc>
                <a:spcPct val="150000"/>
              </a:lnSpc>
              <a:buNone/>
            </a:pPr>
            <a:r>
              <a:rPr lang="en-US" altLang="zh-CN" sz="1600" dirty="0">
                <a:ea typeface="宋体" panose="02010600030101010101" pitchFamily="2" charset="-122"/>
                <a:sym typeface="+mn-ea"/>
              </a:rPr>
              <a:t>       for </a:t>
            </a:r>
            <a:r>
              <a:rPr lang="zh-CN" altLang="zh-CN" sz="1600" dirty="0">
                <a:ea typeface="宋体" panose="02010600030101010101" pitchFamily="2" charset="-122"/>
                <a:sym typeface="+mn-ea"/>
              </a:rPr>
              <a:t>每批训练数据：</a:t>
            </a: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前向传播</a:t>
            </a:r>
          </a:p>
          <a:p>
            <a:pPr marL="0" indent="0">
              <a:lnSpc>
                <a:spcPct val="150000"/>
              </a:lnSpc>
              <a:buNone/>
            </a:pPr>
            <a:r>
              <a:rPr lang="zh-CN" altLang="en-US" sz="1600" dirty="0">
                <a:ea typeface="宋体" panose="02010600030101010101" pitchFamily="2" charset="-122"/>
                <a:sym typeface="+mn-ea"/>
              </a:rPr>
              <a:t>              计算损失函数</a:t>
            </a:r>
          </a:p>
          <a:p>
            <a:pPr marL="0" indent="0">
              <a:lnSpc>
                <a:spcPct val="150000"/>
              </a:lnSpc>
              <a:buNone/>
            </a:pPr>
            <a:r>
              <a:rPr lang="zh-CN" altLang="en-US" sz="1600" dirty="0">
                <a:ea typeface="宋体" panose="02010600030101010101" pitchFamily="2" charset="-122"/>
                <a:sym typeface="+mn-ea"/>
              </a:rPr>
              <a:t>              梯度清零</a:t>
            </a:r>
          </a:p>
          <a:p>
            <a:pPr marL="0" indent="0">
              <a:lnSpc>
                <a:spcPct val="150000"/>
              </a:lnSpc>
              <a:buNone/>
            </a:pPr>
            <a:r>
              <a:rPr lang="zh-CN" altLang="en-US" sz="1600" dirty="0">
                <a:ea typeface="宋体" panose="02010600030101010101" pitchFamily="2" charset="-122"/>
                <a:sym typeface="+mn-ea"/>
              </a:rPr>
              <a:t>               反向传播</a:t>
            </a:r>
          </a:p>
          <a:p>
            <a:pPr marL="0" indent="0">
              <a:lnSpc>
                <a:spcPct val="150000"/>
              </a:lnSpc>
              <a:buNone/>
            </a:pPr>
            <a:r>
              <a:rPr lang="zh-CN" altLang="en-US" sz="1600" dirty="0">
                <a:ea typeface="宋体" panose="02010600030101010101" pitchFamily="2" charset="-122"/>
                <a:sym typeface="+mn-ea"/>
              </a:rPr>
              <a:t>               计算</a:t>
            </a:r>
            <a:r>
              <a:rPr lang="en-US" altLang="zh-CN" sz="1600" dirty="0">
                <a:ea typeface="宋体" panose="02010600030101010101" pitchFamily="2" charset="-122"/>
                <a:sym typeface="+mn-ea"/>
              </a:rPr>
              <a:t>accuracy</a:t>
            </a:r>
          </a:p>
          <a:p>
            <a:pPr marL="0" indent="0">
              <a:lnSpc>
                <a:spcPct val="150000"/>
              </a:lnSpc>
              <a:buNone/>
            </a:pPr>
            <a:r>
              <a:rPr lang="en-US" altLang="zh-CN" sz="1600" dirty="0">
                <a:ea typeface="宋体" panose="02010600030101010101" pitchFamily="2" charset="-122"/>
                <a:sym typeface="+mn-ea"/>
              </a:rPr>
              <a:t>        </a:t>
            </a:r>
            <a:r>
              <a:rPr lang="zh-CN" altLang="zh-CN" sz="1600" dirty="0">
                <a:ea typeface="宋体" panose="02010600030101010101" pitchFamily="2" charset="-122"/>
                <a:sym typeface="+mn-ea"/>
              </a:rPr>
              <a:t>每</a:t>
            </a:r>
            <a:r>
              <a:rPr lang="en-US" altLang="zh-CN" sz="1600" dirty="0">
                <a:ea typeface="宋体" panose="02010600030101010101" pitchFamily="2" charset="-122"/>
                <a:sym typeface="+mn-ea"/>
              </a:rPr>
              <a:t>5</a:t>
            </a:r>
            <a:r>
              <a:rPr lang="zh-CN" altLang="en-US" sz="1600" dirty="0">
                <a:ea typeface="宋体" panose="02010600030101010101" pitchFamily="2" charset="-122"/>
                <a:sym typeface="+mn-ea"/>
              </a:rPr>
              <a:t>次</a:t>
            </a:r>
            <a:r>
              <a:rPr lang="en-US" altLang="zh-CN" sz="1600" dirty="0">
                <a:ea typeface="宋体" panose="02010600030101010101" pitchFamily="2" charset="-122"/>
                <a:sym typeface="+mn-ea"/>
              </a:rPr>
              <a:t>epoach</a:t>
            </a:r>
            <a:r>
              <a:rPr lang="zh-CN" altLang="zh-CN" sz="1600" dirty="0">
                <a:ea typeface="宋体" panose="02010600030101010101" pitchFamily="2" charset="-122"/>
                <a:sym typeface="+mn-ea"/>
              </a:rPr>
              <a:t>进行验证，结果好的模型进行保存</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rPr>
              <a:t>P</a:t>
            </a:r>
            <a:r>
              <a:rPr lang="en-US" dirty="0">
                <a:ea typeface="宋体" panose="02010600030101010101" pitchFamily="2" charset="-122"/>
              </a:rPr>
              <a:t>yTorch</a:t>
            </a:r>
            <a:r>
              <a:rPr lang="zh-CN" altLang="en-US" dirty="0">
                <a:ea typeface="宋体" panose="02010600030101010101" pitchFamily="2" charset="-122"/>
              </a:rPr>
              <a:t>数据分批训练</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9032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PyTorch分批数据</a:t>
            </a:r>
          </a:p>
          <a:p>
            <a:pPr marL="0" indent="0">
              <a:lnSpc>
                <a:spcPct val="150000"/>
              </a:lnSpc>
              <a:buNone/>
            </a:pPr>
            <a:r>
              <a:rPr lang="en-US" altLang="zh-CN" sz="1600" dirty="0">
                <a:ea typeface="宋体" panose="02010600030101010101" pitchFamily="2" charset="-122"/>
                <a:sym typeface="+mn-ea"/>
              </a:rPr>
              <a:t>import torch</a:t>
            </a:r>
          </a:p>
          <a:p>
            <a:pPr marL="0" indent="0">
              <a:lnSpc>
                <a:spcPct val="150000"/>
              </a:lnSpc>
              <a:buNone/>
            </a:pPr>
            <a:r>
              <a:rPr lang="en-US" altLang="zh-CN" sz="1600" dirty="0">
                <a:ea typeface="宋体" panose="02010600030101010101" pitchFamily="2" charset="-122"/>
                <a:sym typeface="+mn-ea"/>
              </a:rPr>
              <a:t>import torch.utils.data as Data #将数据分批次需要用到</a:t>
            </a:r>
          </a:p>
          <a:p>
            <a:pPr marL="0" indent="0">
              <a:lnSpc>
                <a:spcPct val="150000"/>
              </a:lnSpc>
              <a:buNone/>
            </a:pPr>
            <a:r>
              <a:rPr lang="en-US" altLang="zh-CN" sz="1600" dirty="0">
                <a:ea typeface="宋体" panose="02010600030101010101" pitchFamily="2" charset="-122"/>
                <a:sym typeface="+mn-ea"/>
              </a:rPr>
              <a:t># 设置随机数种子</a:t>
            </a:r>
          </a:p>
          <a:p>
            <a:pPr marL="0" indent="0">
              <a:lnSpc>
                <a:spcPct val="150000"/>
              </a:lnSpc>
              <a:buNone/>
            </a:pPr>
            <a:r>
              <a:rPr lang="en-US" altLang="zh-CN" sz="1600" dirty="0">
                <a:ea typeface="宋体" panose="02010600030101010101" pitchFamily="2" charset="-122"/>
                <a:sym typeface="+mn-ea"/>
              </a:rPr>
              <a:t>torch.manual_seed(33)</a:t>
            </a:r>
          </a:p>
          <a:p>
            <a:pPr marL="0" indent="0">
              <a:lnSpc>
                <a:spcPct val="150000"/>
              </a:lnSpc>
              <a:buNone/>
            </a:pPr>
            <a:r>
              <a:rPr lang="en-US" altLang="zh-CN" sz="1600" dirty="0">
                <a:ea typeface="宋体" panose="02010600030101010101" pitchFamily="2" charset="-122"/>
                <a:sym typeface="+mn-ea"/>
              </a:rPr>
              <a:t>#设置批次大小</a:t>
            </a:r>
          </a:p>
          <a:p>
            <a:pPr marL="0" indent="0">
              <a:lnSpc>
                <a:spcPct val="150000"/>
              </a:lnSpc>
              <a:buNone/>
            </a:pPr>
            <a:r>
              <a:rPr lang="en-US" altLang="zh-CN" sz="1600" dirty="0">
                <a:ea typeface="宋体" panose="02010600030101010101" pitchFamily="2" charset="-122"/>
                <a:sym typeface="+mn-ea"/>
              </a:rPr>
              <a:t>BATCH_SIZE = 8</a:t>
            </a:r>
          </a:p>
          <a:p>
            <a:pPr marL="0" indent="0">
              <a:lnSpc>
                <a:spcPct val="150000"/>
              </a:lnSpc>
              <a:buNone/>
            </a:pPr>
            <a:r>
              <a:rPr lang="en-US" altLang="zh-CN" sz="1600" dirty="0">
                <a:ea typeface="宋体" panose="02010600030101010101" pitchFamily="2" charset="-122"/>
                <a:sym typeface="+mn-ea"/>
              </a:rPr>
              <a:t>x = torch.linspace(1, 16, 16)       # 1到16共16个点</a:t>
            </a:r>
          </a:p>
          <a:p>
            <a:pPr marL="0" indent="0">
              <a:lnSpc>
                <a:spcPct val="150000"/>
              </a:lnSpc>
              <a:buNone/>
            </a:pPr>
            <a:r>
              <a:rPr lang="en-US" altLang="zh-CN" sz="1600" dirty="0">
                <a:ea typeface="宋体" panose="02010600030101010101" pitchFamily="2" charset="-122"/>
                <a:sym typeface="+mn-ea"/>
              </a:rPr>
              <a:t>y = torch.linspace(16, 1, 16)       # 65到1共16个点</a:t>
            </a:r>
          </a:p>
          <a:p>
            <a:pPr marL="0" indent="0">
              <a:lnSpc>
                <a:spcPct val="150000"/>
              </a:lnSpc>
              <a:buNone/>
            </a:pPr>
            <a:r>
              <a:rPr lang="en-US" altLang="zh-CN" sz="1600" dirty="0">
                <a:ea typeface="宋体" panose="02010600030101010101" pitchFamily="2" charset="-122"/>
                <a:sym typeface="+mn-ea"/>
              </a:rPr>
              <a:t>#将x,y读取，转换成Tensor格式</a:t>
            </a:r>
          </a:p>
          <a:p>
            <a:pPr marL="0" indent="0">
              <a:lnSpc>
                <a:spcPct val="150000"/>
              </a:lnSpc>
              <a:buNone/>
            </a:pPr>
            <a:r>
              <a:rPr lang="en-US" altLang="zh-CN" sz="1600" dirty="0">
                <a:ea typeface="宋体" panose="02010600030101010101" pitchFamily="2" charset="-122"/>
                <a:sym typeface="+mn-ea"/>
              </a:rPr>
              <a:t>torch_dataset = Data.TensorDataset(x, y) </a:t>
            </a:r>
          </a:p>
          <a:p>
            <a:pPr marL="0" indent="0">
              <a:lnSpc>
                <a:spcPct val="150000"/>
              </a:lnSpc>
              <a:buNone/>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454775" y="1137920"/>
            <a:ext cx="53225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loader = Data.DataLoader(</a:t>
            </a:r>
          </a:p>
          <a:p>
            <a:pPr marL="0" indent="0">
              <a:lnSpc>
                <a:spcPct val="150000"/>
              </a:lnSpc>
              <a:buNone/>
            </a:pPr>
            <a:r>
              <a:rPr lang="en-US" altLang="zh-CN" sz="1600" dirty="0">
                <a:ea typeface="宋体" panose="02010600030101010101" pitchFamily="2" charset="-122"/>
                <a:sym typeface="+mn-ea"/>
              </a:rPr>
              <a:t>    dataset=torch_dataset,      # torch TensorDataset format</a:t>
            </a:r>
          </a:p>
          <a:p>
            <a:pPr marL="0" indent="0">
              <a:lnSpc>
                <a:spcPct val="150000"/>
              </a:lnSpc>
              <a:buNone/>
            </a:pPr>
            <a:r>
              <a:rPr lang="en-US" altLang="zh-CN" sz="1600" dirty="0">
                <a:ea typeface="宋体" panose="02010600030101010101" pitchFamily="2" charset="-122"/>
                <a:sym typeface="+mn-ea"/>
              </a:rPr>
              <a:t>    batch_size=BATCH_SIZE,      # 最新批数据</a:t>
            </a:r>
          </a:p>
          <a:p>
            <a:pPr marL="0" indent="0">
              <a:lnSpc>
                <a:spcPct val="150000"/>
              </a:lnSpc>
              <a:buNone/>
            </a:pPr>
            <a:r>
              <a:rPr lang="en-US" altLang="zh-CN" sz="1600" dirty="0">
                <a:ea typeface="宋体" panose="02010600030101010101" pitchFamily="2" charset="-122"/>
                <a:sym typeface="+mn-ea"/>
              </a:rPr>
              <a:t>    shuffle=True,               # 是否随机打乱数据</a:t>
            </a:r>
          </a:p>
          <a:p>
            <a:pPr marL="0" indent="0">
              <a:lnSpc>
                <a:spcPct val="150000"/>
              </a:lnSpc>
              <a:buNone/>
            </a:pPr>
            <a:r>
              <a:rPr lang="en-US" altLang="zh-CN" sz="1600" dirty="0">
                <a:ea typeface="宋体" panose="02010600030101010101" pitchFamily="2" charset="-122"/>
                <a:sym typeface="+mn-ea"/>
              </a:rPr>
              <a:t>    num_workers=2,              # 用于加载数据的子进程</a:t>
            </a:r>
          </a:p>
          <a:p>
            <a:pPr marL="0" indent="0">
              <a:lnSpc>
                <a:spcPct val="150000"/>
              </a:lnSpc>
              <a:buNone/>
            </a:pPr>
            <a:r>
              <a:rPr lang="en-US" altLang="zh-CN" sz="1600" dirty="0">
                <a:ea typeface="宋体" panose="02010600030101010101" pitchFamily="2" charset="-122"/>
                <a:sym typeface="+mn-ea"/>
              </a:rPr>
              <a:t>)</a:t>
            </a:r>
          </a:p>
          <a:p>
            <a:pPr marL="0" indent="0">
              <a:lnSpc>
                <a:spcPct val="150000"/>
              </a:lnSpc>
              <a:buNone/>
            </a:pPr>
            <a:r>
              <a:rPr sz="1600" dirty="0">
                <a:ea typeface="宋体" panose="02010600030101010101" pitchFamily="2" charset="-122"/>
                <a:sym typeface="+mn-ea"/>
              </a:rPr>
              <a:t># 对整个数据集进行3次培训</a:t>
            </a:r>
          </a:p>
          <a:p>
            <a:pPr marL="0" indent="0">
              <a:lnSpc>
                <a:spcPct val="150000"/>
              </a:lnSpc>
              <a:buNone/>
            </a:pPr>
            <a:r>
              <a:rPr sz="1600" dirty="0">
                <a:ea typeface="宋体" panose="02010600030101010101" pitchFamily="2" charset="-122"/>
                <a:sym typeface="+mn-ea"/>
              </a:rPr>
              <a:t>for epoch in range(3):   </a:t>
            </a:r>
          </a:p>
          <a:p>
            <a:pPr marL="0" indent="0">
              <a:lnSpc>
                <a:spcPct val="150000"/>
              </a:lnSpc>
              <a:buNone/>
            </a:pPr>
            <a:r>
              <a:rPr sz="1600" dirty="0">
                <a:ea typeface="宋体" panose="02010600030101010101" pitchFamily="2" charset="-122"/>
                <a:sym typeface="+mn-ea"/>
              </a:rPr>
              <a:t>    for step, (batch_x, batch_y) in enumerate(loader):  </a:t>
            </a:r>
          </a:p>
          <a:p>
            <a:pPr marL="0" indent="0">
              <a:lnSpc>
                <a:spcPct val="150000"/>
              </a:lnSpc>
              <a:buNone/>
            </a:pPr>
            <a:r>
              <a:rPr sz="1600" dirty="0">
                <a:ea typeface="宋体" panose="02010600030101010101" pitchFamily="2" charset="-122"/>
                <a:sym typeface="+mn-ea"/>
              </a:rPr>
              <a:t>        # 每个训练步骤</a:t>
            </a:r>
          </a:p>
          <a:p>
            <a:pPr marL="0" indent="0">
              <a:lnSpc>
                <a:spcPct val="150000"/>
              </a:lnSpc>
              <a:buNone/>
            </a:pPr>
            <a:r>
              <a:rPr sz="1600" dirty="0">
                <a:ea typeface="宋体" panose="02010600030101010101" pitchFamily="2" charset="-122"/>
                <a:sym typeface="+mn-ea"/>
              </a:rPr>
              <a:t>        print('Epoch:{}  Step:{} batch x:{} batch y:{}'.format(epoch, step, batch_x.numpy(), batch_y.numpy()))</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yield</a:t>
            </a:r>
            <a:r>
              <a:rPr lang="zh-CN" altLang="en-US" dirty="0">
                <a:ea typeface="宋体" panose="02010600030101010101" pitchFamily="2" charset="-122"/>
              </a:rPr>
              <a:t>使用</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9032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yield</a:t>
            </a:r>
            <a:r>
              <a:rPr lang="zh-CN" altLang="en-US" sz="1600" dirty="0">
                <a:ea typeface="宋体" panose="02010600030101010101" pitchFamily="2" charset="-122"/>
                <a:sym typeface="+mn-ea"/>
              </a:rPr>
              <a:t>使用</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yield</a:t>
            </a:r>
            <a:r>
              <a:rPr lang="zh-CN" altLang="en-US" sz="1600" dirty="0">
                <a:ea typeface="宋体" panose="02010600030101010101" pitchFamily="2" charset="-122"/>
                <a:sym typeface="+mn-ea"/>
              </a:rPr>
              <a:t>一般出现在</a:t>
            </a:r>
            <a:r>
              <a:rPr lang="en-US" altLang="zh-CN" sz="1600" dirty="0">
                <a:ea typeface="宋体" panose="02010600030101010101" pitchFamily="2" charset="-122"/>
                <a:sym typeface="+mn-ea"/>
              </a:rPr>
              <a:t>生成器函数里</a:t>
            </a:r>
            <a:r>
              <a:rPr lang="zh-CN" altLang="en-US" sz="1600" dirty="0">
                <a:ea typeface="宋体" panose="02010600030101010101" pitchFamily="2" charset="-122"/>
                <a:sym typeface="+mn-ea"/>
              </a:rPr>
              <a:t>，包含</a:t>
            </a:r>
            <a:r>
              <a:rPr lang="en-US" altLang="zh-CN" sz="1600" dirty="0">
                <a:ea typeface="宋体" panose="02010600030101010101" pitchFamily="2" charset="-122"/>
                <a:sym typeface="+mn-ea"/>
              </a:rPr>
              <a:t>yield</a:t>
            </a:r>
            <a:r>
              <a:rPr lang="zh-CN" altLang="zh-CN" sz="1600" dirty="0">
                <a:ea typeface="宋体" panose="02010600030101010101" pitchFamily="2" charset="-122"/>
                <a:sym typeface="+mn-ea"/>
              </a:rPr>
              <a:t>的函数为生成器函数</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生成器是特殊的迭代器，</a:t>
            </a:r>
            <a:r>
              <a:rPr lang="zh-CN" altLang="en-US" sz="1600" dirty="0">
                <a:ea typeface="宋体" panose="02010600030101010101" pitchFamily="2" charset="-122"/>
                <a:sym typeface="+mn-ea"/>
              </a:rPr>
              <a:t>它可以</a:t>
            </a:r>
            <a:r>
              <a:rPr lang="en-US" altLang="zh-CN" sz="1600" dirty="0">
                <a:ea typeface="宋体" panose="02010600030101010101" pitchFamily="2" charset="-122"/>
                <a:sym typeface="+mn-ea"/>
              </a:rPr>
              <a:t>不断生成数字或者其他类型的值的函数，可以通过 for 循环或者 next() 函数逐一调用</a:t>
            </a:r>
          </a:p>
          <a:p>
            <a:pPr marL="0" indent="0">
              <a:lnSpc>
                <a:spcPct val="150000"/>
              </a:lnSpc>
              <a:buNone/>
            </a:pPr>
            <a:r>
              <a:rPr lang="en-US" altLang="zh-CN" sz="1600" dirty="0">
                <a:ea typeface="宋体" panose="02010600030101010101" pitchFamily="2" charset="-122"/>
                <a:sym typeface="+mn-ea"/>
              </a:rPr>
              <a:t>def func2(): </a:t>
            </a:r>
          </a:p>
          <a:p>
            <a:pPr marL="0" indent="0">
              <a:lnSpc>
                <a:spcPct val="150000"/>
              </a:lnSpc>
              <a:buNone/>
            </a:pPr>
            <a:r>
              <a:rPr lang="en-US" altLang="zh-CN" sz="1600" dirty="0">
                <a:ea typeface="宋体" panose="02010600030101010101" pitchFamily="2" charset="-122"/>
                <a:sym typeface="+mn-ea"/>
              </a:rPr>
              <a:t>    yield 1</a:t>
            </a:r>
          </a:p>
          <a:p>
            <a:pPr marL="0" indent="0">
              <a:lnSpc>
                <a:spcPct val="150000"/>
              </a:lnSpc>
              <a:buNone/>
            </a:pPr>
            <a:r>
              <a:rPr lang="en-US" altLang="zh-CN" sz="1600" dirty="0">
                <a:ea typeface="宋体" panose="02010600030101010101" pitchFamily="2" charset="-122"/>
                <a:sym typeface="+mn-ea"/>
              </a:rPr>
              <a:t>    yield 2</a:t>
            </a:r>
          </a:p>
          <a:p>
            <a:pPr marL="0" indent="0">
              <a:lnSpc>
                <a:spcPct val="150000"/>
              </a:lnSpc>
              <a:buNone/>
            </a:pPr>
            <a:r>
              <a:rPr lang="en-US" altLang="zh-CN" sz="1600" dirty="0">
                <a:ea typeface="宋体" panose="02010600030101010101" pitchFamily="2" charset="-122"/>
                <a:sym typeface="+mn-ea"/>
              </a:rPr>
              <a:t>b = func2() </a:t>
            </a:r>
          </a:p>
          <a:p>
            <a:pPr marL="0" indent="0">
              <a:lnSpc>
                <a:spcPct val="150000"/>
              </a:lnSpc>
              <a:buNone/>
            </a:pPr>
            <a:r>
              <a:rPr lang="en-US" altLang="zh-CN" sz="1600" dirty="0">
                <a:ea typeface="宋体" panose="02010600030101010101" pitchFamily="2" charset="-122"/>
                <a:sym typeface="+mn-ea"/>
              </a:rPr>
              <a:t>print(b)</a:t>
            </a:r>
          </a:p>
          <a:p>
            <a:pPr marL="0" indent="0">
              <a:lnSpc>
                <a:spcPct val="150000"/>
              </a:lnSpc>
              <a:buNone/>
            </a:pPr>
            <a:r>
              <a:rPr lang="en-US" altLang="zh-CN" sz="1600" dirty="0">
                <a:ea typeface="宋体" panose="02010600030101010101" pitchFamily="2" charset="-122"/>
                <a:sym typeface="+mn-ea"/>
              </a:rPr>
              <a:t>for b in func2():</a:t>
            </a:r>
          </a:p>
          <a:p>
            <a:pPr marL="0" indent="0">
              <a:lnSpc>
                <a:spcPct val="150000"/>
              </a:lnSpc>
              <a:buNone/>
            </a:pPr>
            <a:r>
              <a:rPr lang="en-US" altLang="zh-CN" sz="1600" dirty="0">
                <a:ea typeface="宋体" panose="02010600030101010101" pitchFamily="2" charset="-122"/>
                <a:sym typeface="+mn-ea"/>
              </a:rPr>
              <a:t>    print(b)</a:t>
            </a:r>
          </a:p>
        </p:txBody>
      </p:sp>
      <p:sp>
        <p:nvSpPr>
          <p:cNvPr id="3" name="Content Placeholder 2"/>
          <p:cNvSpPr txBox="1">
            <a:spLocks noGrp="1"/>
          </p:cNvSpPr>
          <p:nvPr/>
        </p:nvSpPr>
        <p:spPr>
          <a:xfrm>
            <a:off x="6931025" y="1423670"/>
            <a:ext cx="44227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def generate_num():</a:t>
            </a:r>
          </a:p>
          <a:p>
            <a:pPr marL="0" indent="0">
              <a:lnSpc>
                <a:spcPct val="150000"/>
              </a:lnSpc>
              <a:buNone/>
            </a:pPr>
            <a:r>
              <a:rPr sz="1600" dirty="0">
                <a:ea typeface="宋体" panose="02010600030101010101" pitchFamily="2" charset="-122"/>
                <a:sym typeface="+mn-ea"/>
              </a:rPr>
              <a:t>    for i in range(4):</a:t>
            </a:r>
          </a:p>
          <a:p>
            <a:pPr marL="0" indent="0">
              <a:lnSpc>
                <a:spcPct val="150000"/>
              </a:lnSpc>
              <a:buNone/>
            </a:pPr>
            <a:r>
              <a:rPr sz="1600" dirty="0">
                <a:ea typeface="宋体" panose="02010600030101010101" pitchFamily="2" charset="-122"/>
                <a:sym typeface="+mn-ea"/>
              </a:rPr>
              <a:t>        yield i + 1</a:t>
            </a:r>
          </a:p>
          <a:p>
            <a:pPr marL="0" indent="0">
              <a:lnSpc>
                <a:spcPct val="150000"/>
              </a:lnSpc>
              <a:buNone/>
            </a:pPr>
            <a:r>
              <a:rPr sz="1600" dirty="0">
                <a:ea typeface="宋体" panose="02010600030101010101" pitchFamily="2" charset="-122"/>
                <a:sym typeface="+mn-ea"/>
              </a:rPr>
              <a:t>for n in generate_num():</a:t>
            </a:r>
          </a:p>
          <a:p>
            <a:pPr marL="0" indent="0">
              <a:lnSpc>
                <a:spcPct val="150000"/>
              </a:lnSpc>
              <a:buNone/>
            </a:pPr>
            <a:r>
              <a:rPr sz="1600" dirty="0">
                <a:ea typeface="宋体" panose="02010600030101010101" pitchFamily="2" charset="-122"/>
                <a:sym typeface="+mn-ea"/>
              </a:rPr>
              <a:t>    print(n)</a:t>
            </a:r>
          </a:p>
          <a:p>
            <a:pPr marL="0" indent="0">
              <a:lnSpc>
                <a:spcPct val="150000"/>
              </a:lnSpc>
              <a:buNone/>
            </a:pP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输出结果：</a:t>
            </a:r>
          </a:p>
          <a:p>
            <a:pPr marL="0" indent="0">
              <a:lnSpc>
                <a:spcPct val="150000"/>
              </a:lnSpc>
              <a:buNone/>
            </a:pPr>
            <a:r>
              <a:rPr lang="zh-CN" sz="1600" dirty="0">
                <a:ea typeface="宋体" panose="02010600030101010101" pitchFamily="2" charset="-122"/>
                <a:sym typeface="+mn-ea"/>
              </a:rPr>
              <a:t>1</a:t>
            </a:r>
          </a:p>
          <a:p>
            <a:pPr marL="0" indent="0">
              <a:lnSpc>
                <a:spcPct val="150000"/>
              </a:lnSpc>
              <a:buNone/>
            </a:pPr>
            <a:r>
              <a:rPr lang="zh-CN" sz="1600" dirty="0">
                <a:ea typeface="宋体" panose="02010600030101010101" pitchFamily="2" charset="-122"/>
                <a:sym typeface="+mn-ea"/>
              </a:rPr>
              <a:t>2</a:t>
            </a:r>
          </a:p>
          <a:p>
            <a:pPr marL="0" indent="0">
              <a:lnSpc>
                <a:spcPct val="150000"/>
              </a:lnSpc>
              <a:buNone/>
            </a:pPr>
            <a:r>
              <a:rPr lang="zh-CN" sz="1600" dirty="0">
                <a:ea typeface="宋体" panose="02010600030101010101" pitchFamily="2" charset="-122"/>
                <a:sym typeface="+mn-ea"/>
              </a:rPr>
              <a:t>3</a:t>
            </a:r>
          </a:p>
          <a:p>
            <a:pPr marL="0" indent="0">
              <a:lnSpc>
                <a:spcPct val="150000"/>
              </a:lnSpc>
              <a:buNone/>
            </a:pPr>
            <a:r>
              <a:rPr lang="zh-CN" sz="1600" dirty="0">
                <a:ea typeface="宋体" panose="02010600030101010101" pitchFamily="2" charset="-122"/>
                <a:sym typeface="+mn-ea"/>
              </a:rPr>
              <a:t>4</a:t>
            </a:r>
          </a:p>
        </p:txBody>
      </p:sp>
      <p:sp>
        <p:nvSpPr>
          <p:cNvPr id="5" name="Content Placeholder 2"/>
          <p:cNvSpPr txBox="1">
            <a:spLocks noGrp="1"/>
          </p:cNvSpPr>
          <p:nvPr/>
        </p:nvSpPr>
        <p:spPr>
          <a:xfrm>
            <a:off x="3605530" y="4358640"/>
            <a:ext cx="3276600" cy="16256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输出结果：</a:t>
            </a:r>
          </a:p>
          <a:p>
            <a:pPr marL="0" indent="0">
              <a:lnSpc>
                <a:spcPct val="150000"/>
              </a:lnSpc>
              <a:buNone/>
            </a:pPr>
            <a:r>
              <a:rPr lang="zh-CN" sz="1600" dirty="0">
                <a:ea typeface="宋体" panose="02010600030101010101" pitchFamily="2" charset="-122"/>
                <a:sym typeface="+mn-ea"/>
              </a:rPr>
              <a:t>1</a:t>
            </a:r>
          </a:p>
          <a:p>
            <a:pPr marL="0" indent="0">
              <a:lnSpc>
                <a:spcPct val="150000"/>
              </a:lnSpc>
              <a:buNone/>
            </a:pPr>
            <a:r>
              <a:rPr lang="zh-CN" sz="1600" dirty="0">
                <a:ea typeface="宋体" panose="02010600030101010101" pitchFamily="2" charset="-122"/>
                <a:sym typeface="+mn-ea"/>
              </a:rPr>
              <a:t>2</a:t>
            </a:r>
          </a:p>
        </p:txBody>
      </p:sp>
      <p:sp>
        <p:nvSpPr>
          <p:cNvPr id="25" name="下箭头 24"/>
          <p:cNvSpPr/>
          <p:nvPr/>
        </p:nvSpPr>
        <p:spPr>
          <a:xfrm rot="16200000">
            <a:off x="2834640" y="507468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rPr>
              <a:t>数据预处理</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cnews_loader.py</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读取词汇表</a:t>
            </a:r>
          </a:p>
          <a:p>
            <a:pPr marL="0" indent="0">
              <a:lnSpc>
                <a:spcPct val="150000"/>
              </a:lnSpc>
              <a:buNone/>
            </a:pPr>
            <a:r>
              <a:rPr lang="zh-CN" sz="1600" dirty="0">
                <a:ea typeface="宋体" panose="02010600030101010101" pitchFamily="2" charset="-122"/>
                <a:sym typeface="+mn-ea"/>
              </a:rPr>
              <a:t>def read_vocab(vocab_dir):</a:t>
            </a:r>
          </a:p>
          <a:p>
            <a:pPr>
              <a:lnSpc>
                <a:spcPct val="150000"/>
              </a:lnSpc>
            </a:pPr>
            <a:r>
              <a:rPr lang="zh-CN" sz="1600" dirty="0">
                <a:ea typeface="宋体" panose="02010600030101010101" pitchFamily="2" charset="-122"/>
                <a:sym typeface="+mn-ea"/>
              </a:rPr>
              <a:t>读取分类目录，固定</a:t>
            </a:r>
          </a:p>
          <a:p>
            <a:pPr marL="0" indent="0">
              <a:lnSpc>
                <a:spcPct val="150000"/>
              </a:lnSpc>
              <a:buNone/>
            </a:pPr>
            <a:r>
              <a:rPr lang="zh-CN" sz="1600" dirty="0">
                <a:ea typeface="宋体" panose="02010600030101010101" pitchFamily="2" charset="-122"/>
                <a:sym typeface="+mn-ea"/>
              </a:rPr>
              <a:t>def read_category():</a:t>
            </a:r>
          </a:p>
          <a:p>
            <a:pPr>
              <a:lnSpc>
                <a:spcPct val="150000"/>
              </a:lnSpc>
            </a:pPr>
            <a:r>
              <a:rPr lang="zh-CN" sz="1600" dirty="0">
                <a:ea typeface="宋体" panose="02010600030101010101" pitchFamily="2" charset="-122"/>
                <a:sym typeface="+mn-ea"/>
              </a:rPr>
              <a:t>将文件转换为id表示</a:t>
            </a:r>
          </a:p>
          <a:p>
            <a:pPr marL="0" indent="0">
              <a:lnSpc>
                <a:spcPct val="150000"/>
              </a:lnSpc>
              <a:buNone/>
            </a:pPr>
            <a:r>
              <a:rPr lang="zh-CN" sz="1600" dirty="0">
                <a:ea typeface="宋体" panose="02010600030101010101" pitchFamily="2" charset="-122"/>
                <a:sym typeface="+mn-ea"/>
              </a:rPr>
              <a:t>def process_file(filename, word_to_id, cat_to_id, max_length=600):</a:t>
            </a:r>
          </a:p>
          <a:p>
            <a:pPr marL="0" indent="0">
              <a:lnSpc>
                <a:spcPct val="150000"/>
              </a:lnSpc>
              <a:buNone/>
            </a:pPr>
            <a:endParaRPr 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642470" y="1343542"/>
            <a:ext cx="54419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 获取文本的类别及其对应id的字典</a:t>
            </a:r>
          </a:p>
          <a:p>
            <a:pPr marL="0" indent="0">
              <a:lnSpc>
                <a:spcPct val="150000"/>
              </a:lnSpc>
              <a:buNone/>
            </a:pPr>
            <a:r>
              <a:rPr sz="1600" dirty="0">
                <a:ea typeface="宋体" panose="02010600030101010101" pitchFamily="2" charset="-122"/>
                <a:sym typeface="+mn-ea"/>
              </a:rPr>
              <a:t>categories, cat_to_id = read_category()</a:t>
            </a:r>
          </a:p>
          <a:p>
            <a:pPr marL="0" indent="0">
              <a:lnSpc>
                <a:spcPct val="150000"/>
              </a:lnSpc>
              <a:buNone/>
            </a:pPr>
            <a:r>
              <a:rPr sz="1600" dirty="0">
                <a:ea typeface="宋体" panose="02010600030101010101" pitchFamily="2" charset="-122"/>
                <a:sym typeface="+mn-ea"/>
              </a:rPr>
              <a:t>print(categories)</a:t>
            </a:r>
          </a:p>
          <a:p>
            <a:pPr marL="0" indent="0">
              <a:lnSpc>
                <a:spcPct val="150000"/>
              </a:lnSpc>
              <a:buNone/>
            </a:pPr>
            <a:r>
              <a:rPr sz="1600" dirty="0">
                <a:ea typeface="宋体" panose="02010600030101010101" pitchFamily="2" charset="-122"/>
                <a:sym typeface="+mn-ea"/>
              </a:rPr>
              <a:t># 获取训练文本中所有出现过的字及其所对应的id</a:t>
            </a:r>
          </a:p>
          <a:p>
            <a:pPr marL="0" indent="0">
              <a:lnSpc>
                <a:spcPct val="150000"/>
              </a:lnSpc>
              <a:buNone/>
            </a:pPr>
            <a:r>
              <a:rPr sz="1600" dirty="0">
                <a:ea typeface="宋体" panose="02010600030101010101" pitchFamily="2" charset="-122"/>
                <a:sym typeface="+mn-ea"/>
              </a:rPr>
              <a:t>words, word_to_id = read_vocab('cnews.vocab.txt')</a:t>
            </a:r>
          </a:p>
          <a:p>
            <a:pPr marL="0" indent="0">
              <a:lnSpc>
                <a:spcPct val="150000"/>
              </a:lnSpc>
              <a:buNone/>
            </a:pPr>
            <a:r>
              <a:rPr sz="1600" dirty="0">
                <a:ea typeface="宋体" panose="02010600030101010101" pitchFamily="2" charset="-122"/>
                <a:sym typeface="+mn-ea"/>
              </a:rPr>
              <a:t>print(words)</a:t>
            </a:r>
          </a:p>
          <a:p>
            <a:pPr marL="0" indent="0">
              <a:lnSpc>
                <a:spcPct val="150000"/>
              </a:lnSpc>
              <a:buNone/>
            </a:pPr>
            <a:r>
              <a:rPr sz="1600" dirty="0">
                <a:ea typeface="宋体" panose="02010600030101010101" pitchFamily="2" charset="-122"/>
                <a:sym typeface="+mn-ea"/>
              </a:rPr>
              <a:t># 获取训练数据每个字的id和对应标签的one-hot形式</a:t>
            </a:r>
          </a:p>
          <a:p>
            <a:pPr marL="0" indent="0">
              <a:lnSpc>
                <a:spcPct val="150000"/>
              </a:lnSpc>
              <a:buNone/>
            </a:pPr>
            <a:r>
              <a:rPr sz="1600" dirty="0">
                <a:ea typeface="宋体" panose="02010600030101010101" pitchFamily="2" charset="-122"/>
                <a:sym typeface="+mn-ea"/>
              </a:rPr>
              <a:t>x_train, y_train = process_file(train_file, word_to_id, cat_to_id, 600)</a:t>
            </a:r>
          </a:p>
          <a:p>
            <a:pPr marL="0" indent="0">
              <a:lnSpc>
                <a:spcPct val="150000"/>
              </a:lnSpc>
              <a:buNone/>
            </a:pPr>
            <a:r>
              <a:rPr sz="1600" dirty="0">
                <a:ea typeface="宋体" panose="02010600030101010101" pitchFamily="2" charset="-122"/>
                <a:sym typeface="+mn-ea"/>
              </a:rPr>
              <a:t>print('x_train=', x_train)</a:t>
            </a:r>
          </a:p>
          <a:p>
            <a:pPr marL="0" indent="0">
              <a:lnSpc>
                <a:spcPct val="150000"/>
              </a:lnSpc>
              <a:buNone/>
            </a:pPr>
            <a:r>
              <a:rPr sz="1600" dirty="0">
                <a:ea typeface="宋体" panose="02010600030101010101" pitchFamily="2" charset="-122"/>
                <a:sym typeface="+mn-ea"/>
              </a:rPr>
              <a:t>x_val, y_val = process_file(val_file, word_to_id, cat_to_id, 600)</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C: cnews</a:t>
            </a:r>
            <a:r>
              <a:rPr lang="zh-CN" altLang="zh-CN" dirty="0">
                <a:ea typeface="宋体" panose="02010600030101010101" pitchFamily="2" charset="-122"/>
                <a:sym typeface="+mn-ea"/>
              </a:rPr>
              <a:t>中文文本分类</a:t>
            </a:r>
            <a:endParaRPr lang="zh-CN" dirty="0">
              <a:ea typeface="宋体" panose="02010600030101010101" pitchFamily="2" charset="-122"/>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To Do</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编写数据集采样程序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 </a:t>
            </a:r>
            <a:r>
              <a:rPr lang="en-US" altLang="zh-CN" sz="1600" dirty="0">
                <a:ea typeface="宋体" panose="02010600030101010101" pitchFamily="2" charset="-122"/>
                <a:sym typeface="+mn-ea"/>
              </a:rPr>
              <a:t>train_sampling.py</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编写</a:t>
            </a:r>
            <a:r>
              <a:rPr lang="en-US" altLang="zh-CN" sz="1600" dirty="0">
                <a:ea typeface="宋体" panose="02010600030101010101" pitchFamily="2" charset="-122"/>
                <a:sym typeface="+mn-ea"/>
              </a:rPr>
              <a:t>TextRNN =&gt; model.py</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编写 </a:t>
            </a:r>
            <a:r>
              <a:rPr lang="en-US" altLang="zh-CN" sz="1600" dirty="0">
                <a:ea typeface="宋体" panose="02010600030101010101" pitchFamily="2" charset="-122"/>
                <a:sym typeface="+mn-ea"/>
              </a:rPr>
              <a:t>train =&gt; train.py</a:t>
            </a:r>
            <a:endParaRPr 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
        <p:nvSpPr>
          <p:cNvPr id="2" name="Content Placeholder 2"/>
          <p:cNvSpPr txBox="1">
            <a:spLocks noGrp="1"/>
          </p:cNvSpPr>
          <p:nvPr/>
        </p:nvSpPr>
        <p:spPr>
          <a:xfrm>
            <a:off x="5610860" y="1240790"/>
            <a:ext cx="59867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model.py </a:t>
            </a:r>
            <a:r>
              <a:rPr sz="1400" dirty="0">
                <a:ea typeface="宋体" panose="02010600030101010101" pitchFamily="2" charset="-122"/>
                <a:sym typeface="+mn-ea"/>
              </a:rPr>
              <a:t>文本分类，RNN模型 </a:t>
            </a:r>
          </a:p>
          <a:p>
            <a:pPr marL="0" indent="0">
              <a:lnSpc>
                <a:spcPct val="100000"/>
              </a:lnSpc>
              <a:buNone/>
            </a:pPr>
            <a:r>
              <a:rPr sz="1400" dirty="0">
                <a:ea typeface="宋体" panose="02010600030101010101" pitchFamily="2" charset="-122"/>
                <a:sym typeface="+mn-ea"/>
              </a:rPr>
              <a:t>class TextRNN(nn.Module):   </a:t>
            </a:r>
          </a:p>
          <a:p>
            <a:pPr marL="0" indent="0">
              <a:lnSpc>
                <a:spcPct val="100000"/>
              </a:lnSpc>
              <a:buNone/>
            </a:pPr>
            <a:r>
              <a:rPr sz="1400" dirty="0">
                <a:ea typeface="宋体" panose="02010600030101010101" pitchFamily="2" charset="-122"/>
                <a:sym typeface="+mn-ea"/>
              </a:rPr>
              <a:t>    def __init__(self):</a:t>
            </a:r>
          </a:p>
          <a:p>
            <a:pPr marL="0" indent="0">
              <a:lnSpc>
                <a:spcPct val="100000"/>
              </a:lnSpc>
              <a:buNone/>
            </a:pPr>
            <a:r>
              <a:rPr sz="1400" dirty="0">
                <a:ea typeface="宋体" panose="02010600030101010101" pitchFamily="2" charset="-122"/>
                <a:sym typeface="+mn-ea"/>
              </a:rPr>
              <a:t>        super(TextRNN, self).__init__()</a:t>
            </a:r>
          </a:p>
          <a:p>
            <a:pPr marL="0" indent="0">
              <a:lnSpc>
                <a:spcPct val="100000"/>
              </a:lnSpc>
              <a:buNone/>
            </a:pPr>
            <a:r>
              <a:rPr sz="1400" dirty="0">
                <a:ea typeface="宋体" panose="02010600030101010101" pitchFamily="2" charset="-122"/>
                <a:sym typeface="+mn-ea"/>
              </a:rPr>
              <a:t>        self.embedding = nn.Embedding(5000, 64)  # 进行词嵌入</a:t>
            </a:r>
          </a:p>
          <a:p>
            <a:pPr marL="0" indent="0">
              <a:lnSpc>
                <a:spcPct val="100000"/>
              </a:lnSpc>
              <a:buNone/>
            </a:pPr>
            <a:r>
              <a:rPr sz="1400" dirty="0">
                <a:ea typeface="宋体" panose="02010600030101010101" pitchFamily="2" charset="-122"/>
                <a:sym typeface="+mn-ea"/>
              </a:rPr>
              <a:t>        # self.rnn = nn.LSTM(input_size=64, hidden_size=128, num_layers=2, bidirectional=True)</a:t>
            </a:r>
          </a:p>
          <a:p>
            <a:pPr marL="0" indent="0">
              <a:lnSpc>
                <a:spcPct val="100000"/>
              </a:lnSpc>
              <a:buNone/>
            </a:pPr>
            <a:r>
              <a:rPr sz="1400" dirty="0">
                <a:ea typeface="宋体" panose="02010600030101010101" pitchFamily="2" charset="-122"/>
                <a:sym typeface="+mn-ea"/>
              </a:rPr>
              <a:t>        self.rnn = nn.GRU(input_size=64, hidden_size=128, num_layers=2, bidirectional=True)</a:t>
            </a:r>
          </a:p>
          <a:p>
            <a:pPr marL="0" indent="0">
              <a:lnSpc>
                <a:spcPct val="100000"/>
              </a:lnSpc>
              <a:buNone/>
            </a:pPr>
            <a:r>
              <a:rPr sz="1400" dirty="0">
                <a:ea typeface="宋体" panose="02010600030101010101" pitchFamily="2" charset="-122"/>
                <a:sym typeface="+mn-ea"/>
              </a:rPr>
              <a:t>        self.f1 = nn.Sequential(nn.Linear(256,128), nn.Dropout(0.8), nn.ReLU())</a:t>
            </a:r>
          </a:p>
          <a:p>
            <a:pPr marL="0" indent="0">
              <a:lnSpc>
                <a:spcPct val="100000"/>
              </a:lnSpc>
              <a:buNone/>
            </a:pPr>
            <a:r>
              <a:rPr sz="1400" dirty="0">
                <a:ea typeface="宋体" panose="02010600030101010101" pitchFamily="2" charset="-122"/>
                <a:sym typeface="+mn-ea"/>
              </a:rPr>
              <a:t>        self.f2 = nn.Sequential(nn.Linear(128,10), nn.Softmax())</a:t>
            </a:r>
          </a:p>
          <a:p>
            <a:pPr marL="0" indent="0">
              <a:lnSpc>
                <a:spcPct val="100000"/>
              </a:lnSpc>
              <a:buNone/>
            </a:pPr>
            <a:r>
              <a:rPr sz="1400" dirty="0">
                <a:ea typeface="宋体" panose="02010600030101010101" pitchFamily="2" charset="-122"/>
                <a:sym typeface="+mn-ea"/>
              </a:rPr>
              <a:t>    def forward(self, x):</a:t>
            </a:r>
          </a:p>
          <a:p>
            <a:pPr marL="0" indent="0">
              <a:lnSpc>
                <a:spcPct val="100000"/>
              </a:lnSpc>
              <a:buNone/>
            </a:pPr>
            <a:r>
              <a:rPr sz="1400" dirty="0">
                <a:ea typeface="宋体" panose="02010600030101010101" pitchFamily="2" charset="-122"/>
                <a:sym typeface="+mn-ea"/>
              </a:rPr>
              <a:t>        x = self.embedding(x)</a:t>
            </a:r>
          </a:p>
          <a:p>
            <a:pPr marL="0" indent="0">
              <a:lnSpc>
                <a:spcPct val="100000"/>
              </a:lnSpc>
              <a:buNone/>
            </a:pPr>
            <a:r>
              <a:rPr sz="1400" dirty="0">
                <a:ea typeface="宋体" panose="02010600030101010101" pitchFamily="2" charset="-122"/>
                <a:sym typeface="+mn-ea"/>
              </a:rPr>
              <a:t>        x,_ = self.rnn(x)</a:t>
            </a:r>
          </a:p>
          <a:p>
            <a:pPr marL="0" indent="0">
              <a:lnSpc>
                <a:spcPct val="100000"/>
              </a:lnSpc>
              <a:buNone/>
            </a:pPr>
            <a:r>
              <a:rPr sz="1400" dirty="0">
                <a:ea typeface="宋体" panose="02010600030101010101" pitchFamily="2" charset="-122"/>
                <a:sym typeface="+mn-ea"/>
              </a:rPr>
              <a:t>        x = F.dropout(x,p=0.8)</a:t>
            </a:r>
          </a:p>
          <a:p>
            <a:pPr marL="0" indent="0">
              <a:lnSpc>
                <a:spcPct val="100000"/>
              </a:lnSpc>
              <a:buNone/>
            </a:pPr>
            <a:r>
              <a:rPr sz="1400" dirty="0">
                <a:ea typeface="宋体" panose="02010600030101010101" pitchFamily="2" charset="-122"/>
                <a:sym typeface="+mn-ea"/>
              </a:rPr>
              <a:t>        x = self.f1(x[:,-1,:])</a:t>
            </a:r>
          </a:p>
          <a:p>
            <a:pPr marL="0" indent="0">
              <a:lnSpc>
                <a:spcPct val="100000"/>
              </a:lnSpc>
              <a:buNone/>
            </a:pPr>
            <a:r>
              <a:rPr sz="1400" dirty="0">
                <a:ea typeface="宋体" panose="02010600030101010101" pitchFamily="2" charset="-122"/>
                <a:sym typeface="+mn-ea"/>
              </a:rPr>
              <a:t>        return self.f2(x)</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692150" y="1510030"/>
            <a:ext cx="6860540" cy="5030470"/>
          </a:xfrm>
        </p:spPr>
        <p:txBody>
          <a:bodyPr>
            <a:normAutofit fontScale="90000" lnSpcReduction="10000"/>
          </a:bodyPr>
          <a:lstStyle/>
          <a:p>
            <a:pPr>
              <a:lnSpc>
                <a:spcPct val="150000"/>
              </a:lnSpc>
            </a:pPr>
            <a:r>
              <a:rPr lang="en-US" altLang="zh-CN" sz="2000" dirty="0">
                <a:ea typeface="宋体" panose="02010600030101010101" pitchFamily="2" charset="-122"/>
                <a:sym typeface="+mn-ea"/>
              </a:rPr>
              <a:t>RNN/LSTM/GRU可以学习翻译语言、控制机器人、图像分析、文档摘要、语音识别图像识别、手写识别、控制聊天机器人、预测疾病、点击率和股票、合成音乐等等任务</a:t>
            </a:r>
          </a:p>
          <a:p>
            <a:pPr>
              <a:lnSpc>
                <a:spcPct val="150000"/>
              </a:lnSpc>
            </a:pPr>
            <a:r>
              <a:rPr lang="zh-CN" altLang="en-US" sz="2000" dirty="0">
                <a:ea typeface="宋体" panose="02010600030101010101" pitchFamily="2" charset="-122"/>
                <a:sym typeface="+mn-ea"/>
              </a:rPr>
              <a:t>文本自动分类是个有监督的学习方法</a:t>
            </a:r>
          </a:p>
          <a:p>
            <a:pPr>
              <a:lnSpc>
                <a:spcPct val="150000"/>
              </a:lnSpc>
            </a:pPr>
            <a:r>
              <a:rPr lang="en-US" altLang="zh-CN" sz="2000" dirty="0">
                <a:ea typeface="宋体" panose="02010600030101010101" pitchFamily="2" charset="-122"/>
                <a:sym typeface="+mn-ea"/>
              </a:rPr>
              <a:t>关于batch_size、input_size、time_steps</a:t>
            </a:r>
            <a:r>
              <a:rPr lang="zh-CN" altLang="en-US" sz="2000" dirty="0">
                <a:ea typeface="宋体" panose="02010600030101010101" pitchFamily="2" charset="-122"/>
                <a:sym typeface="+mn-ea"/>
              </a:rPr>
              <a:t>的理解</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对于图像数据，可以将图像分成28份，每份shape=(1, 28)</a:t>
            </a:r>
          </a:p>
          <a:p>
            <a:pPr>
              <a:lnSpc>
                <a:spcPct val="150000"/>
              </a:lnSpc>
            </a:pPr>
            <a:r>
              <a:rPr lang="zh-CN" altLang="en-US" sz="2000" dirty="0">
                <a:ea typeface="宋体" panose="02010600030101010101" pitchFamily="2" charset="-122"/>
                <a:sym typeface="+mn-ea"/>
              </a:rPr>
              <a:t>通过</a:t>
            </a:r>
            <a:r>
              <a:rPr lang="en-US" altLang="zh-CN" sz="2000" dirty="0">
                <a:ea typeface="宋体" panose="02010600030101010101" pitchFamily="2" charset="-122"/>
                <a:sym typeface="+mn-ea"/>
              </a:rPr>
              <a:t>Project</a:t>
            </a:r>
            <a:r>
              <a:rPr lang="zh-CN" altLang="zh-CN" sz="2000" dirty="0">
                <a:ea typeface="宋体" panose="02010600030101010101" pitchFamily="2" charset="-122"/>
                <a:sym typeface="+mn-ea"/>
              </a:rPr>
              <a:t>方式进行训练</a:t>
            </a:r>
          </a:p>
          <a:p>
            <a:pPr marL="0" indent="0">
              <a:lnSpc>
                <a:spcPct val="150000"/>
              </a:lnSpc>
              <a:buNone/>
            </a:pPr>
            <a:r>
              <a:rPr lang="en-US" altLang="zh-CN" sz="2000" dirty="0">
                <a:ea typeface="宋体" panose="02010600030101010101" pitchFamily="2" charset="-122"/>
                <a:sym typeface="+mn-ea"/>
              </a:rPr>
              <a:t>Project A</a:t>
            </a:r>
            <a:r>
              <a:rPr lang="zh-CN" altLang="en-US" sz="2000" dirty="0">
                <a:ea typeface="宋体" panose="02010600030101010101" pitchFamily="2" charset="-122"/>
                <a:sym typeface="+mn-ea"/>
              </a:rPr>
              <a:t>：飞机乘客数量预测</a:t>
            </a:r>
          </a:p>
          <a:p>
            <a:pPr marL="0" indent="0">
              <a:lnSpc>
                <a:spcPct val="150000"/>
              </a:lnSpc>
              <a:buNone/>
            </a:pPr>
            <a:r>
              <a:rPr lang="en-US" altLang="zh-CN" sz="2000" dirty="0">
                <a:ea typeface="宋体" panose="02010600030101010101" pitchFamily="2" charset="-122"/>
                <a:sym typeface="+mn-ea"/>
              </a:rPr>
              <a:t>Project B</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MNIST</a:t>
            </a:r>
            <a:r>
              <a:rPr lang="zh-CN" altLang="zh-CN" sz="2000" dirty="0">
                <a:ea typeface="宋体" panose="02010600030101010101" pitchFamily="2" charset="-122"/>
                <a:sym typeface="+mn-ea"/>
              </a:rPr>
              <a:t>手写数字识别</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Project C</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RNN/LSTM/GRU</a:t>
            </a:r>
            <a:r>
              <a:rPr lang="zh-CN" altLang="zh-CN" sz="2000" dirty="0">
                <a:ea typeface="宋体" panose="02010600030101010101" pitchFamily="2" charset="-122"/>
                <a:sym typeface="+mn-ea"/>
              </a:rPr>
              <a:t>在文本分类中的使用</a:t>
            </a:r>
            <a:endParaRPr lang="zh-CN" altLang="en-US"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7552690" y="2126615"/>
            <a:ext cx="3476625" cy="1714500"/>
          </a:xfrm>
          <a:prstGeom prst="rect">
            <a:avLst/>
          </a:prstGeom>
        </p:spPr>
      </p:pic>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5030470"/>
          </a:xfrm>
        </p:spPr>
        <p:txBody>
          <a:bodyPr>
            <a:normAutofit/>
          </a:bodyPr>
          <a:lstStyle/>
          <a:p>
            <a:pPr marL="0" indent="0">
              <a:lnSpc>
                <a:spcPct val="170000"/>
              </a:lnSpc>
              <a:buNone/>
            </a:pPr>
            <a:r>
              <a:rPr lang="en-US" altLang="zh-CN" sz="2000" dirty="0">
                <a:ea typeface="宋体" panose="02010600030101010101" pitchFamily="2" charset="-122"/>
                <a:sym typeface="+mn-ea"/>
              </a:rPr>
              <a:t>Thinking1</a:t>
            </a:r>
            <a:r>
              <a:rPr lang="zh-CN" altLang="zh-CN" sz="2000" dirty="0">
                <a:ea typeface="宋体" panose="02010600030101010101" pitchFamily="2" charset="-122"/>
                <a:sym typeface="+mn-ea"/>
              </a:rPr>
              <a:t>：常用的文本分类方法都有哪些</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RNN</a:t>
            </a:r>
            <a:r>
              <a:rPr lang="zh-CN" altLang="en-US" sz="2000" dirty="0">
                <a:ea typeface="宋体" panose="02010600030101010101" pitchFamily="2" charset="-122"/>
                <a:sym typeface="+mn-ea"/>
              </a:rPr>
              <a:t>为什么会出现梯度消失</a:t>
            </a: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90320"/>
            <a:ext cx="56711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Action1</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cnews</a:t>
            </a:r>
            <a:r>
              <a:rPr lang="zh-CN" altLang="zh-CN" sz="1600" dirty="0">
                <a:ea typeface="宋体" panose="02010600030101010101" pitchFamily="2" charset="-122"/>
                <a:sym typeface="+mn-ea"/>
              </a:rPr>
              <a:t> 中文文本分类：</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由</a:t>
            </a:r>
            <a:r>
              <a:rPr lang="en-US" altLang="zh-CN" sz="1600" dirty="0">
                <a:ea typeface="宋体" panose="02010600030101010101" pitchFamily="2" charset="-122"/>
                <a:sym typeface="+mn-ea"/>
              </a:rPr>
              <a:t>清华大学根据新浪新闻RSS订阅频道2005-2011年间的历史数据筛选过滤生成</a:t>
            </a:r>
          </a:p>
          <a:p>
            <a:pPr marL="0" indent="0">
              <a:lnSpc>
                <a:spcPct val="150000"/>
              </a:lnSpc>
              <a:buNone/>
            </a:pPr>
            <a:r>
              <a:rPr lang="en-US" altLang="zh-CN" sz="1600" dirty="0">
                <a:ea typeface="宋体" panose="02010600030101010101" pitchFamily="2" charset="-122"/>
                <a:sym typeface="+mn-ea"/>
              </a:rPr>
              <a:t>训练集 50000</a:t>
            </a:r>
          </a:p>
          <a:p>
            <a:pPr marL="0" indent="0">
              <a:lnSpc>
                <a:spcPct val="150000"/>
              </a:lnSpc>
              <a:buNone/>
            </a:pPr>
            <a:r>
              <a:rPr lang="en-US" altLang="zh-CN" sz="1600" dirty="0">
                <a:ea typeface="宋体" panose="02010600030101010101" pitchFamily="2" charset="-122"/>
                <a:sym typeface="+mn-ea"/>
              </a:rPr>
              <a:t>验证集 5000</a:t>
            </a:r>
          </a:p>
          <a:p>
            <a:pPr marL="0" indent="0">
              <a:lnSpc>
                <a:spcPct val="150000"/>
              </a:lnSpc>
              <a:buNone/>
            </a:pPr>
            <a:r>
              <a:rPr lang="en-US" altLang="zh-CN" sz="1600" dirty="0">
                <a:ea typeface="宋体" panose="02010600030101010101" pitchFamily="2" charset="-122"/>
                <a:sym typeface="+mn-ea"/>
              </a:rPr>
              <a:t>测试集 10000</a:t>
            </a:r>
          </a:p>
          <a:p>
            <a:pPr marL="0" indent="0">
              <a:lnSpc>
                <a:spcPct val="150000"/>
              </a:lnSpc>
              <a:buNone/>
            </a:pPr>
            <a:r>
              <a:rPr lang="en-US" altLang="zh-CN" sz="1600" dirty="0">
                <a:ea typeface="宋体" panose="02010600030101010101" pitchFamily="2" charset="-122"/>
                <a:sym typeface="+mn-ea"/>
              </a:rPr>
              <a:t>词汇（字） 5000</a:t>
            </a:r>
          </a:p>
          <a:p>
            <a:pPr>
              <a:lnSpc>
                <a:spcPct val="150000"/>
              </a:lnSpc>
            </a:pP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个分类，包括：</a:t>
            </a:r>
            <a:r>
              <a:rPr lang="en-US" altLang="zh-CN" sz="1600" dirty="0">
                <a:ea typeface="宋体" panose="02010600030101010101" pitchFamily="2" charset="-122"/>
                <a:sym typeface="+mn-ea"/>
              </a:rPr>
              <a:t>'体育', '财经', '房产', '家居', '教育', '科技', '时尚', '时政', '游戏', '娱乐'</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454775" y="1137920"/>
            <a:ext cx="55987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ea typeface="宋体" panose="02010600030101010101" pitchFamily="2" charset="-122"/>
                <a:sym typeface="+mn-ea"/>
              </a:rPr>
              <a:t>体育	马晓旭意外受伤让国奥警惕 无奈大雨格外青睐殷家军记者傅亚雨沈阳报道 来到沈阳，国奥队依然没有摆脱雨水的困扰。7月31日下午6点，国奥队的日常训练再度受到大雨的干扰，无奈之下队员们只慢跑了25分钟就草草收场。31日上午10点，国奥队在奥体中心外场训练的时候，天就是阴沉沉的，气象预报显示当天下午沈阳就有大雨，但幸好队伍上午的训练并没有受到任何干扰。下午6点，当球队抵达训练场时，大雨已经下了几个小时，而且丝毫没有停下来的意思。抱着试一试的态度，球队开始了当天下午的例行训练，25分钟过去了，天气没有任何转好的迹象，为了保护球员们，国奥队决定中止当天的训练，全队立即返回酒店。在雨中训练对足球队来说并不是什么稀罕事，但在奥运会即将开始之前，全队变得“娇贵”了。在沈阳最后一周的训练，国奥队首先要保证现有的球员不再出现意外的伤病情况以免影响正式比赛，因此这一阶段控制训练受伤、控制感冒等疾病的出现被队伍放在了相当重要的位置。而抵达沈阳之后，中后卫冯萧霆就一直没有训练，冯萧霆是7月27日在长春患上了感冒，因此也没有参加29日跟塞尔维亚的热身赛。队伍介绍说，冯萧霆并没有出现发烧症状，但为了安全起见，这两天还是让他静养休息，等感冒彻底好了之后再恢复训练。由于有了冯萧霆这个例子，因此国奥队对雨中训练就显得特别谨慎，主要是担心球员们受凉而引发感冒，造成非战斗减员。而女足队员马晓旭在热身赛中受伤导致无缘奥运的前科，也让在沈阳的国奥队现在格外警惕，“训练中不断嘱咐队员们要注意动作，我们可不能再出这样的事情了。”一位工作人员表示。从长春到沈阳，雨水一路伴随着国奥队，“也邪了，我们走到哪儿雨就下到哪儿，在长春几次训练都被大雨给搅和了，没想到来沈阳又碰到这种事情。”一位国奥球员也对雨水的“青睐”有些不解。</a:t>
            </a:r>
          </a:p>
          <a:p>
            <a:pPr marL="0" indent="0">
              <a:lnSpc>
                <a:spcPct val="100000"/>
              </a:lnSpc>
              <a:buNone/>
            </a:pPr>
            <a:r>
              <a:rPr lang="en-US" altLang="zh-CN" sz="1400" dirty="0">
                <a:ea typeface="宋体" panose="02010600030101010101" pitchFamily="2" charset="-122"/>
                <a:sym typeface="+mn-ea"/>
              </a:rP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RNN-1"/>
          <p:cNvPicPr>
            <a:picLocks noChangeAspect="1"/>
          </p:cNvPicPr>
          <p:nvPr/>
        </p:nvPicPr>
        <p:blipFill>
          <a:blip r:embed="rId3"/>
          <a:stretch>
            <a:fillRect/>
          </a:stretch>
        </p:blipFill>
        <p:spPr>
          <a:xfrm>
            <a:off x="1938020" y="2000250"/>
            <a:ext cx="8315325" cy="285750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RNN-2"/>
          <p:cNvPicPr>
            <a:picLocks noChangeAspect="1"/>
          </p:cNvPicPr>
          <p:nvPr/>
        </p:nvPicPr>
        <p:blipFill>
          <a:blip r:embed="rId3"/>
          <a:stretch>
            <a:fillRect/>
          </a:stretch>
        </p:blipFill>
        <p:spPr>
          <a:xfrm>
            <a:off x="2286000" y="1695450"/>
            <a:ext cx="7620000" cy="34671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rPr>
              <a:t>为什么需要</a:t>
            </a:r>
            <a:r>
              <a:rPr lang="en-US" altLang="zh-CN" dirty="0"/>
              <a:t>RNN</a:t>
            </a:r>
            <a:endParaRPr lang="zh-CN" altLang="zh-CN" dirty="0"/>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MLP</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将</a:t>
            </a:r>
            <a:r>
              <a:rPr lang="en-US" altLang="zh-CN" sz="1600" dirty="0">
                <a:ea typeface="宋体" panose="02010600030101010101" pitchFamily="2" charset="-122"/>
                <a:sym typeface="+mn-ea"/>
              </a:rPr>
              <a:t>神经网络</a:t>
            </a:r>
            <a:r>
              <a:rPr lang="zh-CN" altLang="en-US" sz="1600" dirty="0">
                <a:ea typeface="宋体" panose="02010600030101010101" pitchFamily="2" charset="-122"/>
                <a:sym typeface="+mn-ea"/>
              </a:rPr>
              <a:t>看成黑盒子，可以</a:t>
            </a:r>
            <a:r>
              <a:rPr lang="en-US" altLang="zh-CN" sz="1600" dirty="0">
                <a:ea typeface="宋体" panose="02010600030101010101" pitchFamily="2" charset="-122"/>
                <a:sym typeface="+mn-ea"/>
              </a:rPr>
              <a:t>拟合任意函数，只要训练数据足够，给定特定的x，就能得到</a:t>
            </a:r>
            <a:r>
              <a:rPr lang="zh-CN" altLang="en-US" sz="1600" dirty="0">
                <a:ea typeface="宋体" panose="02010600030101010101" pitchFamily="2" charset="-122"/>
                <a:sym typeface="+mn-ea"/>
              </a:rPr>
              <a:t>期望</a:t>
            </a:r>
            <a:r>
              <a:rPr lang="en-US" altLang="zh-CN" sz="1600" dirty="0">
                <a:ea typeface="宋体" panose="02010600030101010101" pitchFamily="2" charset="-122"/>
                <a:sym typeface="+mn-ea"/>
              </a:rPr>
              <a:t>的y</a:t>
            </a:r>
          </a:p>
          <a:p>
            <a:pPr>
              <a:lnSpc>
                <a:spcPct val="150000"/>
              </a:lnSpc>
            </a:pPr>
            <a:r>
              <a:rPr lang="zh-CN" altLang="en-US" sz="1600" dirty="0">
                <a:ea typeface="宋体" panose="02010600030101010101" pitchFamily="2" charset="-122"/>
                <a:sym typeface="+mn-ea"/>
              </a:rPr>
              <a:t>不足：</a:t>
            </a:r>
            <a:r>
              <a:rPr lang="en-US" altLang="zh-CN" sz="1600" dirty="0">
                <a:ea typeface="宋体" panose="02010600030101010101" pitchFamily="2" charset="-122"/>
                <a:sym typeface="+mn-ea"/>
              </a:rPr>
              <a:t>只能单独的处理一个个的输入，前一个输入和后一个输入是完全没有关系的。</a:t>
            </a:r>
          </a:p>
          <a:p>
            <a:pPr>
              <a:lnSpc>
                <a:spcPct val="150000"/>
              </a:lnSpc>
            </a:pPr>
            <a:r>
              <a:rPr lang="zh-CN" altLang="en-US" sz="1600" dirty="0">
                <a:ea typeface="宋体" panose="02010600030101010101" pitchFamily="2" charset="-122"/>
                <a:sym typeface="+mn-ea"/>
              </a:rPr>
              <a:t>对于一句话的理解，如果单独理解每个单词是不够的，需要处理这些单词连接起来的整个序列，即前一个输入对后一个输入是有关系的</a:t>
            </a:r>
          </a:p>
          <a:p>
            <a:pPr marL="0" indent="0">
              <a:lnSpc>
                <a:spcPct val="150000"/>
              </a:lnSpc>
              <a:buNone/>
            </a:pPr>
            <a:r>
              <a:rPr lang="zh-CN" altLang="zh-CN" sz="1600" dirty="0">
                <a:ea typeface="宋体" panose="02010600030101010101" pitchFamily="2" charset="-122"/>
                <a:sym typeface="+mn-ea"/>
              </a:rPr>
              <a:t>句子</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93 年 女生 有 400 栋楼</a:t>
            </a: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93 个 400 电话</a:t>
            </a:r>
            <a:endParaRPr lang="zh-CN" altLang="en-US"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10" name="图片 9"/>
          <p:cNvPicPr>
            <a:picLocks noChangeAspect="1"/>
          </p:cNvPicPr>
          <p:nvPr>
            <p:custDataLst>
              <p:tags r:id="rId1"/>
            </p:custDataLst>
          </p:nvPr>
        </p:nvPicPr>
        <p:blipFill>
          <a:blip r:embed="rId4"/>
          <a:stretch>
            <a:fillRect/>
          </a:stretch>
        </p:blipFill>
        <p:spPr>
          <a:xfrm>
            <a:off x="6604000" y="2131695"/>
            <a:ext cx="5429250" cy="2828925"/>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RNN-3"/>
          <p:cNvPicPr>
            <a:picLocks noChangeAspect="1"/>
          </p:cNvPicPr>
          <p:nvPr/>
        </p:nvPicPr>
        <p:blipFill>
          <a:blip r:embed="rId3"/>
          <a:stretch>
            <a:fillRect/>
          </a:stretch>
        </p:blipFill>
        <p:spPr>
          <a:xfrm>
            <a:off x="1171575" y="1781175"/>
            <a:ext cx="9848850" cy="329565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RNN-4使用"/>
          <p:cNvPicPr>
            <a:picLocks noChangeAspect="1"/>
          </p:cNvPicPr>
          <p:nvPr/>
        </p:nvPicPr>
        <p:blipFill>
          <a:blip r:embed="rId3"/>
          <a:stretch>
            <a:fillRect/>
          </a:stretch>
        </p:blipFill>
        <p:spPr>
          <a:xfrm>
            <a:off x="1590675" y="1290320"/>
            <a:ext cx="9010650" cy="484822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RNN使用-2"/>
          <p:cNvPicPr>
            <a:picLocks noChangeAspect="1"/>
          </p:cNvPicPr>
          <p:nvPr/>
        </p:nvPicPr>
        <p:blipFill>
          <a:blip r:embed="rId3"/>
          <a:stretch>
            <a:fillRect/>
          </a:stretch>
        </p:blipFill>
        <p:spPr>
          <a:xfrm>
            <a:off x="1066800" y="2215515"/>
            <a:ext cx="10058400" cy="242697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RNN使用-3"/>
          <p:cNvPicPr>
            <a:picLocks noChangeAspect="1"/>
          </p:cNvPicPr>
          <p:nvPr/>
        </p:nvPicPr>
        <p:blipFill>
          <a:blip r:embed="rId3"/>
          <a:stretch>
            <a:fillRect/>
          </a:stretch>
        </p:blipFill>
        <p:spPr>
          <a:xfrm>
            <a:off x="1066800" y="2028190"/>
            <a:ext cx="10058400" cy="280162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RNN使用-4"/>
          <p:cNvPicPr>
            <a:picLocks noChangeAspect="1"/>
          </p:cNvPicPr>
          <p:nvPr/>
        </p:nvPicPr>
        <p:blipFill>
          <a:blip r:embed="rId3"/>
          <a:stretch>
            <a:fillRect/>
          </a:stretch>
        </p:blipFill>
        <p:spPr>
          <a:xfrm>
            <a:off x="1800225" y="2390775"/>
            <a:ext cx="8591550" cy="207645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RNN使用-5"/>
          <p:cNvPicPr>
            <a:picLocks noChangeAspect="1"/>
          </p:cNvPicPr>
          <p:nvPr/>
        </p:nvPicPr>
        <p:blipFill>
          <a:blip r:embed="rId3"/>
          <a:stretch>
            <a:fillRect/>
          </a:stretch>
        </p:blipFill>
        <p:spPr>
          <a:xfrm>
            <a:off x="1066800" y="1200150"/>
            <a:ext cx="10058400" cy="499110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437515" y="1228725"/>
            <a:ext cx="4980940" cy="5257800"/>
          </a:xfrm>
          <a:prstGeom prst="rect">
            <a:avLst/>
          </a:prstGeom>
        </p:spPr>
      </p:pic>
      <p:pic>
        <p:nvPicPr>
          <p:cNvPr id="3" name="图片 2"/>
          <p:cNvPicPr>
            <a:picLocks noChangeAspect="1"/>
          </p:cNvPicPr>
          <p:nvPr/>
        </p:nvPicPr>
        <p:blipFill>
          <a:blip r:embed="rId3"/>
          <a:stretch>
            <a:fillRect/>
          </a:stretch>
        </p:blipFill>
        <p:spPr>
          <a:xfrm>
            <a:off x="6764655" y="1228725"/>
            <a:ext cx="4514850" cy="540258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zh-CN" altLang="en-US" dirty="0">
                <a:ea typeface="宋体" panose="02010600030101010101" pitchFamily="2" charset="-122"/>
              </a:rPr>
              <a:t>算法</a:t>
            </a:r>
            <a:r>
              <a:rPr lang="en-US" altLang="zh-CN" dirty="0">
                <a:ea typeface="宋体" panose="02010600030101010101" pitchFamily="2" charset="-122"/>
              </a:rPr>
              <a:t>code</a:t>
            </a:r>
            <a:r>
              <a:rPr lang="zh-CN" altLang="zh-CN" dirty="0">
                <a:ea typeface="宋体" panose="02010600030101010101" pitchFamily="2" charset="-122"/>
              </a:rPr>
              <a:t>题</a:t>
            </a:r>
            <a:endParaRPr lang="zh-CN" dirty="0">
              <a:ea typeface="宋体" panose="02010600030101010101" pitchFamily="2" charset="-122"/>
            </a:endParaRPr>
          </a:p>
        </p:txBody>
      </p:sp>
      <p:sp>
        <p:nvSpPr>
          <p:cNvPr id="2" name="文本占位符 1"/>
          <p:cNvSpPr>
            <a:spLocks noGrp="1"/>
          </p:cNvSpPr>
          <p:nvPr>
            <p:ph type="body" idx="1"/>
          </p:nvPr>
        </p:nvSpPr>
        <p:spPr>
          <a:xfrm>
            <a:off x="2081530" y="2150110"/>
            <a:ext cx="8920480" cy="1287145"/>
          </a:xfrm>
        </p:spPr>
        <p:txBody>
          <a:bodyPr>
            <a:noAutofit/>
          </a:bodyPr>
          <a:lstStyle/>
          <a:p>
            <a:pPr marL="0" indent="0">
              <a:lnSpc>
                <a:spcPct val="150000"/>
              </a:lnSpc>
              <a:buNone/>
            </a:pPr>
            <a:r>
              <a:rPr sz="3800" dirty="0">
                <a:ea typeface="宋体" panose="02010600030101010101" pitchFamily="2" charset="-122"/>
                <a:sym typeface="+mn-ea"/>
              </a:rPr>
              <a:t>不用任何数学库，如何求出sqrt(10)，并且精确到小数点后10位</a:t>
            </a:r>
            <a:endParaRPr lang="zh-CN" altLang="en-US" sz="3800" dirty="0">
              <a:ea typeface="宋体" panose="02010600030101010101" pitchFamily="2" charset="-122"/>
              <a:sym typeface="+mn-ea"/>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en-US" dirty="0">
                <a:ea typeface="宋体" panose="02010600030101010101" pitchFamily="2" charset="-122"/>
              </a:rPr>
              <a:t>结构</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由</a:t>
            </a:r>
            <a:r>
              <a:rPr sz="1600" dirty="0">
                <a:ea typeface="宋体" panose="02010600030101010101" pitchFamily="2" charset="-122"/>
                <a:sym typeface="+mn-ea"/>
              </a:rPr>
              <a:t>输入层、一个隐藏层和一个输出层组成</a:t>
            </a:r>
          </a:p>
          <a:p>
            <a:pPr marL="0" indent="0">
              <a:lnSpc>
                <a:spcPct val="150000"/>
              </a:lnSpc>
              <a:buNone/>
            </a:pPr>
            <a:r>
              <a:rPr lang="en-US" altLang="zh-CN" sz="1600" dirty="0">
                <a:ea typeface="宋体" panose="02010600030101010101" pitchFamily="2" charset="-122"/>
                <a:sym typeface="+mn-ea"/>
              </a:rPr>
              <a:t>Thinking</a:t>
            </a:r>
            <a:r>
              <a:rPr lang="zh-CN" altLang="zh-CN" sz="1600" dirty="0">
                <a:ea typeface="宋体" panose="02010600030101010101" pitchFamily="2" charset="-122"/>
                <a:sym typeface="+mn-ea"/>
              </a:rPr>
              <a:t>：如果没有</a:t>
            </a:r>
            <a:r>
              <a:rPr lang="en-US" altLang="zh-CN" sz="1600" dirty="0">
                <a:ea typeface="宋体" panose="02010600030101010101" pitchFamily="2" charset="-122"/>
                <a:sym typeface="+mn-ea"/>
              </a:rPr>
              <a:t>w</a:t>
            </a:r>
            <a:r>
              <a:rPr lang="zh-CN" altLang="zh-CN" sz="1600" dirty="0">
                <a:ea typeface="宋体" panose="02010600030101010101" pitchFamily="2" charset="-122"/>
                <a:sym typeface="+mn-ea"/>
              </a:rPr>
              <a:t>，网络</a:t>
            </a:r>
            <a:r>
              <a:rPr lang="en-US" altLang="zh-CN" sz="1600" dirty="0">
                <a:ea typeface="宋体" panose="02010600030101010101" pitchFamily="2" charset="-122"/>
                <a:sym typeface="+mn-ea"/>
              </a:rPr>
              <a:t> =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U是输入层到隐藏层的权重矩阵</a:t>
            </a:r>
          </a:p>
          <a:p>
            <a:pPr marL="0" indent="0">
              <a:lnSpc>
                <a:spcPct val="150000"/>
              </a:lnSpc>
              <a:buNone/>
            </a:pPr>
            <a:r>
              <a:rPr sz="1600" dirty="0">
                <a:ea typeface="宋体" panose="02010600030101010101" pitchFamily="2" charset="-122"/>
                <a:sym typeface="+mn-ea"/>
              </a:rPr>
              <a:t>V是隐藏层到输出层的权重矩阵</a:t>
            </a:r>
          </a:p>
          <a:p>
            <a:pPr marL="0" indent="0">
              <a:lnSpc>
                <a:spcPct val="150000"/>
              </a:lnSpc>
              <a:buNone/>
            </a:pPr>
            <a:r>
              <a:rPr lang="en-US" sz="1600" dirty="0">
                <a:ea typeface="宋体" panose="02010600030101010101" pitchFamily="2" charset="-122"/>
                <a:sym typeface="+mn-ea"/>
              </a:rPr>
              <a:t>S</a:t>
            </a:r>
            <a:r>
              <a:rPr sz="1600" dirty="0">
                <a:ea typeface="宋体" panose="02010600030101010101" pitchFamily="2" charset="-122"/>
                <a:sym typeface="+mn-ea"/>
              </a:rPr>
              <a:t>是一个向量，它表示隐藏层的值</a:t>
            </a:r>
          </a:p>
          <a:p>
            <a:pPr marL="0" indent="0">
              <a:lnSpc>
                <a:spcPct val="150000"/>
              </a:lnSpc>
              <a:buNone/>
            </a:pPr>
            <a:r>
              <a:rPr lang="en-US" sz="1600" dirty="0">
                <a:ea typeface="宋体" panose="02010600030101010101" pitchFamily="2" charset="-122"/>
                <a:sym typeface="+mn-ea"/>
              </a:rPr>
              <a:t>O</a:t>
            </a:r>
            <a:r>
              <a:rPr sz="1600" dirty="0">
                <a:ea typeface="宋体" panose="02010600030101010101" pitchFamily="2" charset="-122"/>
                <a:sym typeface="+mn-ea"/>
              </a:rPr>
              <a:t>是一个向量，它表示输出层的值</a:t>
            </a:r>
          </a:p>
          <a:p>
            <a:pPr marL="0" indent="0">
              <a:lnSpc>
                <a:spcPct val="150000"/>
              </a:lnSpc>
              <a:buNone/>
            </a:pPr>
            <a:r>
              <a:rPr lang="zh-CN" sz="1600" dirty="0">
                <a:ea typeface="宋体" panose="02010600030101010101" pitchFamily="2" charset="-122"/>
                <a:sym typeface="+mn-ea"/>
              </a:rPr>
              <a:t>如果没有</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的部分，那么网络</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普通</a:t>
            </a:r>
            <a:r>
              <a:rPr lang="en-US" altLang="zh-CN" sz="1600" dirty="0">
                <a:ea typeface="宋体" panose="02010600030101010101" pitchFamily="2" charset="-122"/>
                <a:sym typeface="+mn-ea"/>
              </a:rPr>
              <a:t>的全连接神经网络</a:t>
            </a:r>
          </a:p>
          <a:p>
            <a:pPr>
              <a:lnSpc>
                <a:spcPct val="150000"/>
              </a:lnSpc>
            </a:pP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7151370" y="1656080"/>
            <a:ext cx="4674870" cy="43078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en-US" dirty="0">
                <a:ea typeface="宋体" panose="02010600030101010101" pitchFamily="2" charset="-122"/>
              </a:rPr>
              <a:t>结构</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隐藏层的</a:t>
            </a:r>
            <a:r>
              <a:rPr lang="en-US" sz="1600" dirty="0">
                <a:ea typeface="宋体" panose="02010600030101010101" pitchFamily="2" charset="-122"/>
                <a:sym typeface="+mn-ea"/>
              </a:rPr>
              <a:t>S</a:t>
            </a:r>
            <a:r>
              <a:rPr lang="en-US" altLang="zh-CN" sz="1600" dirty="0">
                <a:ea typeface="宋体" panose="02010600030101010101" pitchFamily="2" charset="-122"/>
                <a:sym typeface="+mn-ea"/>
              </a:rPr>
              <a:t>(t)</a:t>
            </a:r>
            <a:r>
              <a:rPr sz="1600" dirty="0">
                <a:ea typeface="宋体" panose="02010600030101010101" pitchFamily="2" charset="-122"/>
                <a:sym typeface="+mn-ea"/>
              </a:rPr>
              <a:t>值</a:t>
            </a:r>
            <a:r>
              <a:rPr lang="zh-CN" sz="1600" dirty="0">
                <a:ea typeface="宋体" panose="02010600030101010101" pitchFamily="2" charset="-122"/>
                <a:sym typeface="+mn-ea"/>
              </a:rPr>
              <a:t>，</a:t>
            </a:r>
            <a:r>
              <a:rPr sz="1600" dirty="0">
                <a:ea typeface="宋体" panose="02010600030101010101" pitchFamily="2" charset="-122"/>
                <a:sym typeface="+mn-ea"/>
              </a:rPr>
              <a:t>不仅取决于当前的输入x</a:t>
            </a:r>
            <a:r>
              <a:rPr lang="en-US" sz="1600" dirty="0">
                <a:ea typeface="宋体" panose="02010600030101010101" pitchFamily="2" charset="-122"/>
                <a:sym typeface="+mn-ea"/>
              </a:rPr>
              <a:t>(t)</a:t>
            </a:r>
            <a:r>
              <a:rPr sz="1600" dirty="0">
                <a:ea typeface="宋体" panose="02010600030101010101" pitchFamily="2" charset="-122"/>
                <a:sym typeface="+mn-ea"/>
              </a:rPr>
              <a:t>，还取决于上一次隐藏层的值</a:t>
            </a:r>
            <a:r>
              <a:rPr lang="en-US" sz="1600" dirty="0">
                <a:ea typeface="宋体" panose="02010600030101010101" pitchFamily="2" charset="-122"/>
                <a:sym typeface="+mn-ea"/>
              </a:rPr>
              <a:t>S</a:t>
            </a:r>
            <a:r>
              <a:rPr lang="en-US" altLang="zh-CN" sz="1600" dirty="0">
                <a:ea typeface="宋体" panose="02010600030101010101" pitchFamily="2" charset="-122"/>
                <a:sym typeface="+mn-ea"/>
              </a:rPr>
              <a:t>(t-1)</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权重矩阵 W就是隐藏层上一次的值作为这一次的输入的权重</a:t>
            </a:r>
            <a:endParaRPr lang="zh-CN" sz="1600" dirty="0">
              <a:ea typeface="宋体" panose="02010600030101010101" pitchFamily="2" charset="-122"/>
              <a:sym typeface="+mn-ea"/>
            </a:endParaRPr>
          </a:p>
        </p:txBody>
      </p:sp>
      <p:pic>
        <p:nvPicPr>
          <p:cNvPr id="7" name="图片 6" descr="1"/>
          <p:cNvPicPr>
            <a:picLocks noChangeAspect="1"/>
          </p:cNvPicPr>
          <p:nvPr/>
        </p:nvPicPr>
        <p:blipFill>
          <a:blip r:embed="rId4"/>
          <a:stretch>
            <a:fillRect/>
          </a:stretch>
        </p:blipFill>
        <p:spPr>
          <a:xfrm>
            <a:off x="1857375" y="3543300"/>
            <a:ext cx="10058400" cy="2755900"/>
          </a:xfrm>
          <a:prstGeom prst="rect">
            <a:avLst/>
          </a:prstGeom>
        </p:spPr>
      </p:pic>
      <p:graphicFrame>
        <p:nvGraphicFramePr>
          <p:cNvPr id="5" name="对象 -2147482616"/>
          <p:cNvGraphicFramePr>
            <a:graphicFrameLocks noChangeAspect="1"/>
          </p:cNvGraphicFramePr>
          <p:nvPr/>
        </p:nvGraphicFramePr>
        <p:xfrm>
          <a:off x="829310" y="3403602"/>
          <a:ext cx="2998470" cy="962660"/>
        </p:xfrm>
        <a:graphic>
          <a:graphicData uri="http://schemas.openxmlformats.org/presentationml/2006/ole">
            <mc:AlternateContent xmlns:mc="http://schemas.openxmlformats.org/markup-compatibility/2006">
              <mc:Choice xmlns:v="urn:schemas-microsoft-com:vml" Requires="v">
                <p:oleObj spid="_x0000_s14345" r:id="rId5" imgW="1447800" imgH="457200" progId="Equation.KSEE3">
                  <p:embed/>
                </p:oleObj>
              </mc:Choice>
              <mc:Fallback>
                <p:oleObj r:id="rId5" imgW="1447800" imgH="457200" progId="Equation.KSEE3">
                  <p:embed/>
                  <p:pic>
                    <p:nvPicPr>
                      <p:cNvPr id="0" name="图片 3075"/>
                      <p:cNvPicPr/>
                      <p:nvPr/>
                    </p:nvPicPr>
                    <p:blipFill>
                      <a:blip r:embed="rId6"/>
                      <a:stretch>
                        <a:fillRect/>
                      </a:stretch>
                    </p:blipFill>
                    <p:spPr>
                      <a:xfrm>
                        <a:off x="829310" y="3403602"/>
                        <a:ext cx="2998470" cy="962660"/>
                      </a:xfrm>
                      <a:prstGeom prst="rect">
                        <a:avLst/>
                      </a:prstGeom>
                      <a:noFill/>
                      <a:ln w="38100">
                        <a:noFill/>
                        <a:miter/>
                      </a:ln>
                    </p:spPr>
                  </p:pic>
                </p:oleObj>
              </mc:Fallback>
            </mc:AlternateContent>
          </a:graphicData>
        </a:graphic>
      </p:graphicFrame>
      <p:sp>
        <p:nvSpPr>
          <p:cNvPr id="8" name="Content Placeholder 2"/>
          <p:cNvSpPr txBox="1">
            <a:spLocks noGrp="1"/>
          </p:cNvSpPr>
          <p:nvPr/>
        </p:nvSpPr>
        <p:spPr>
          <a:xfrm>
            <a:off x="7617460" y="6257290"/>
            <a:ext cx="1854200" cy="4203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第</a:t>
            </a:r>
            <a:r>
              <a:rPr lang="en-US" altLang="zh-CN" sz="1600" dirty="0">
                <a:ea typeface="宋体" panose="02010600030101010101" pitchFamily="2" charset="-122"/>
                <a:sym typeface="+mn-ea"/>
              </a:rPr>
              <a:t>t</a:t>
            </a:r>
            <a:r>
              <a:rPr lang="zh-CN" altLang="zh-CN" sz="1600" dirty="0">
                <a:ea typeface="宋体" panose="02010600030101010101" pitchFamily="2" charset="-122"/>
                <a:sym typeface="+mn-ea"/>
              </a:rPr>
              <a:t>时刻</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en-US" dirty="0">
                <a:ea typeface="宋体" panose="02010600030101010101" pitchFamily="2" charset="-122"/>
              </a:rPr>
              <a:t>结构</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44272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RNN</a:t>
            </a:r>
            <a:r>
              <a:rPr lang="zh-CN" altLang="en-US" sz="1600" dirty="0">
                <a:ea typeface="宋体" panose="02010600030101010101" pitchFamily="2" charset="-122"/>
                <a:sym typeface="+mn-ea"/>
              </a:rPr>
              <a:t>可以按照时间线展开</a:t>
            </a:r>
          </a:p>
          <a:p>
            <a:pPr>
              <a:lnSpc>
                <a:spcPct val="150000"/>
              </a:lnSpc>
            </a:pPr>
            <a:r>
              <a:rPr lang="en-US" sz="1600" dirty="0">
                <a:ea typeface="宋体" panose="02010600030101010101" pitchFamily="2" charset="-122"/>
                <a:sym typeface="+mn-ea"/>
              </a:rPr>
              <a:t>S(t)</a:t>
            </a:r>
            <a:r>
              <a:rPr lang="zh-CN" sz="1600" dirty="0">
                <a:ea typeface="宋体" panose="02010600030101010101" pitchFamily="2" charset="-122"/>
                <a:sym typeface="+mn-ea"/>
              </a:rPr>
              <a:t>的值，不仅取决于</a:t>
            </a:r>
            <a:r>
              <a:rPr lang="en-US" altLang="zh-CN" sz="1600" dirty="0">
                <a:ea typeface="宋体" panose="02010600030101010101" pitchFamily="2" charset="-122"/>
                <a:sym typeface="+mn-ea"/>
              </a:rPr>
              <a:t>x(t)</a:t>
            </a:r>
            <a:r>
              <a:rPr sz="1600" dirty="0">
                <a:ea typeface="宋体" panose="02010600030101010101" pitchFamily="2" charset="-122"/>
                <a:sym typeface="+mn-ea"/>
              </a:rPr>
              <a:t>，还取决于</a:t>
            </a:r>
            <a:r>
              <a:rPr lang="en-US" sz="1600" dirty="0">
                <a:ea typeface="宋体" panose="02010600030101010101" pitchFamily="2" charset="-122"/>
                <a:sym typeface="+mn-ea"/>
              </a:rPr>
              <a:t>S</a:t>
            </a:r>
            <a:r>
              <a:rPr lang="en-US" altLang="zh-CN" sz="1600" dirty="0">
                <a:ea typeface="宋体" panose="02010600030101010101" pitchFamily="2" charset="-122"/>
                <a:sym typeface="+mn-ea"/>
              </a:rPr>
              <a:t>(t-1)</a:t>
            </a: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r>
              <a:rPr lang="en-US" sz="1600" dirty="0">
                <a:ea typeface="宋体" panose="02010600030101010101" pitchFamily="2" charset="-122"/>
                <a:sym typeface="+mn-ea"/>
              </a:rPr>
              <a:t>R</a:t>
            </a:r>
            <a:r>
              <a:rPr sz="1600" dirty="0">
                <a:ea typeface="宋体" panose="02010600030101010101" pitchFamily="2" charset="-122"/>
                <a:sym typeface="+mn-ea"/>
              </a:rPr>
              <a:t>NN在每个阶段都共享一个参数</a:t>
            </a:r>
            <a:r>
              <a:rPr lang="en-US" sz="1600" dirty="0">
                <a:ea typeface="宋体" panose="02010600030101010101" pitchFamily="2" charset="-122"/>
                <a:sym typeface="+mn-ea"/>
              </a:rPr>
              <a:t>W</a:t>
            </a:r>
          </a:p>
          <a:p>
            <a:pPr marL="0" indent="0">
              <a:lnSpc>
                <a:spcPct val="150000"/>
              </a:lnSpc>
              <a:buNone/>
            </a:pPr>
            <a:r>
              <a:rPr lang="zh-CN" altLang="en-US" sz="1600" dirty="0">
                <a:ea typeface="宋体" panose="02010600030101010101" pitchFamily="2" charset="-122"/>
                <a:sym typeface="+mn-ea"/>
              </a:rPr>
              <a:t>隐藏层激活函数通常采用</a:t>
            </a:r>
            <a:r>
              <a:rPr lang="en-US" altLang="zh-CN" sz="1600" dirty="0">
                <a:ea typeface="宋体" panose="02010600030101010101" pitchFamily="2" charset="-122"/>
                <a:sym typeface="+mn-ea"/>
              </a:rPr>
              <a:t>tanh</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7014845" y="2485390"/>
            <a:ext cx="4558030" cy="2597785"/>
          </a:xfrm>
          <a:prstGeom prst="rect">
            <a:avLst/>
          </a:prstGeom>
        </p:spPr>
      </p:pic>
      <p:sp>
        <p:nvSpPr>
          <p:cNvPr id="4" name="Content Placeholder 2"/>
          <p:cNvSpPr txBox="1">
            <a:spLocks noGrp="1"/>
          </p:cNvSpPr>
          <p:nvPr/>
        </p:nvSpPr>
        <p:spPr>
          <a:xfrm>
            <a:off x="8695055" y="5337810"/>
            <a:ext cx="3001645" cy="5676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按时间线展开</a:t>
            </a:r>
          </a:p>
        </p:txBody>
      </p:sp>
      <p:graphicFrame>
        <p:nvGraphicFramePr>
          <p:cNvPr id="5" name="对象 -2147482616"/>
          <p:cNvGraphicFramePr>
            <a:graphicFrameLocks noChangeAspect="1"/>
          </p:cNvGraphicFramePr>
          <p:nvPr/>
        </p:nvGraphicFramePr>
        <p:xfrm>
          <a:off x="838200" y="3158492"/>
          <a:ext cx="2998470" cy="962660"/>
        </p:xfrm>
        <a:graphic>
          <a:graphicData uri="http://schemas.openxmlformats.org/presentationml/2006/ole">
            <mc:AlternateContent xmlns:mc="http://schemas.openxmlformats.org/markup-compatibility/2006">
              <mc:Choice xmlns:v="urn:schemas-microsoft-com:vml" Requires="v">
                <p:oleObj spid="_x0000_s15365" r:id="rId5" imgW="1447800" imgH="457200" progId="Equation.KSEE3">
                  <p:embed/>
                </p:oleObj>
              </mc:Choice>
              <mc:Fallback>
                <p:oleObj r:id="rId5" imgW="1447800" imgH="457200" progId="Equation.KSEE3">
                  <p:embed/>
                  <p:pic>
                    <p:nvPicPr>
                      <p:cNvPr id="0" name="图片 3075"/>
                      <p:cNvPicPr/>
                      <p:nvPr/>
                    </p:nvPicPr>
                    <p:blipFill>
                      <a:blip r:embed="rId6"/>
                      <a:stretch>
                        <a:fillRect/>
                      </a:stretch>
                    </p:blipFill>
                    <p:spPr>
                      <a:xfrm>
                        <a:off x="838200" y="3158492"/>
                        <a:ext cx="2998470" cy="962660"/>
                      </a:xfrm>
                      <a:prstGeom prst="rect">
                        <a:avLst/>
                      </a:prstGeom>
                      <a:noFill/>
                      <a:ln w="38100">
                        <a:noFill/>
                        <a:miter/>
                      </a:ln>
                    </p:spPr>
                  </p:pic>
                </p:oleObj>
              </mc:Fallback>
            </mc:AlternateContent>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RNN</a:t>
            </a:r>
            <a:r>
              <a:rPr lang="zh-CN" altLang="en-US" dirty="0">
                <a:ea typeface="宋体" panose="02010600030101010101" pitchFamily="2" charset="-122"/>
              </a:rPr>
              <a:t>中的梯度</a:t>
            </a:r>
          </a:p>
        </p:txBody>
      </p:sp>
      <p:sp>
        <p:nvSpPr>
          <p:cNvPr id="164" name="Content Placeholder 2"/>
          <p:cNvSpPr txBox="1">
            <a:spLocks noGrp="1"/>
          </p:cNvSpPr>
          <p:nvPr>
            <p:ph type="body" idx="1"/>
          </p:nvPr>
        </p:nvSpPr>
        <p:spPr>
          <a:xfrm>
            <a:off x="838201" y="1908313"/>
            <a:ext cx="10515600" cy="4253948"/>
          </a:xfrm>
          <a:prstGeom prst="rect">
            <a:avLst/>
          </a:prstGeom>
        </p:spPr>
        <p:txBody>
          <a:bodyPr>
            <a:normAutofit/>
          </a:bodyPr>
          <a:lstStyle/>
          <a:p>
            <a:pPr>
              <a:lnSpc>
                <a:spcPct val="170000"/>
              </a:lnSpc>
            </a:pPr>
            <a:endParaRPr lang="zh-CN" altLang="zh-CN" dirty="0"/>
          </a:p>
          <a:p>
            <a:pPr>
              <a:lnSpc>
                <a:spcPct val="170000"/>
              </a:lnSpc>
            </a:pPr>
            <a:endParaRPr sz="1800" dirty="0"/>
          </a:p>
        </p:txBody>
      </p:sp>
      <p:sp>
        <p:nvSpPr>
          <p:cNvPr id="131" name="Content Placeholder 2"/>
          <p:cNvSpPr txBox="1">
            <a:spLocks noGrp="1"/>
          </p:cNvSpPr>
          <p:nvPr/>
        </p:nvSpPr>
        <p:spPr>
          <a:xfrm>
            <a:off x="598805" y="1233170"/>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RNN</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RNN</a:t>
            </a:r>
            <a:r>
              <a:rPr lang="zh-CN" altLang="en-US" sz="1600" dirty="0">
                <a:ea typeface="宋体" panose="02010600030101010101" pitchFamily="2" charset="-122"/>
                <a:sym typeface="+mn-ea"/>
              </a:rPr>
              <a:t>反向传播中，需要计算</a:t>
            </a:r>
            <a:r>
              <a:rPr lang="en-US" altLang="zh-CN" sz="1600" dirty="0">
                <a:ea typeface="宋体" panose="02010600030101010101" pitchFamily="2" charset="-122"/>
                <a:sym typeface="+mn-ea"/>
              </a:rPr>
              <a:t>U,V,W</a:t>
            </a:r>
            <a:r>
              <a:rPr lang="zh-CN" altLang="zh-CN" sz="1600" dirty="0">
                <a:ea typeface="宋体" panose="02010600030101010101" pitchFamily="2" charset="-122"/>
                <a:sym typeface="+mn-ea"/>
              </a:rPr>
              <a:t>等参数的梯度</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梯度计算（</a:t>
            </a:r>
            <a:r>
              <a:rPr lang="en-US" altLang="zh-CN" sz="1600" dirty="0">
                <a:ea typeface="宋体" panose="02010600030101010101" pitchFamily="2" charset="-122"/>
                <a:sym typeface="+mn-ea"/>
              </a:rPr>
              <a:t>T</a:t>
            </a:r>
            <a:r>
              <a:rPr lang="zh-CN" altLang="en-US" sz="1600" dirty="0">
                <a:ea typeface="宋体" panose="02010600030101010101" pitchFamily="2" charset="-122"/>
                <a:sym typeface="+mn-ea"/>
              </a:rPr>
              <a:t>时刻）：</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针对              部分，展开可以得到：</a:t>
            </a: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代入，求得任意时刻</a:t>
            </a:r>
            <a:r>
              <a:rPr lang="en-US" altLang="zh-CN" sz="1600" dirty="0">
                <a:ea typeface="宋体" panose="02010600030101010101" pitchFamily="2" charset="-122"/>
                <a:sym typeface="+mn-ea"/>
              </a:rPr>
              <a:t>w</a:t>
            </a:r>
            <a:r>
              <a:rPr lang="zh-CN" altLang="zh-CN" sz="1600" dirty="0">
                <a:ea typeface="宋体" panose="02010600030101010101" pitchFamily="2" charset="-122"/>
                <a:sym typeface="+mn-ea"/>
              </a:rPr>
              <a:t>的梯度</a:t>
            </a:r>
            <a:r>
              <a:rPr lang="zh-CN" altLang="en-US" sz="1600" dirty="0">
                <a:ea typeface="宋体" panose="02010600030101010101" pitchFamily="2" charset="-122"/>
                <a:sym typeface="+mn-ea"/>
              </a:rPr>
              <a:t>：</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1422400" y="2657795"/>
          <a:ext cx="3868420" cy="936625"/>
        </p:xfrm>
        <a:graphic>
          <a:graphicData uri="http://schemas.openxmlformats.org/presentationml/2006/ole">
            <mc:AlternateContent xmlns:mc="http://schemas.openxmlformats.org/markup-compatibility/2006">
              <mc:Choice xmlns:v="urn:schemas-microsoft-com:vml" Requires="v">
                <p:oleObj spid="_x0000_s16409" r:id="rId4" imgW="1866900" imgH="444500" progId="Equation.KSEE3">
                  <p:embed/>
                </p:oleObj>
              </mc:Choice>
              <mc:Fallback>
                <p:oleObj r:id="rId4" imgW="1866900" imgH="444500" progId="Equation.KSEE3">
                  <p:embed/>
                  <p:pic>
                    <p:nvPicPr>
                      <p:cNvPr id="0" name="图片 3075"/>
                      <p:cNvPicPr/>
                      <p:nvPr/>
                    </p:nvPicPr>
                    <p:blipFill>
                      <a:blip r:embed="rId5"/>
                      <a:stretch>
                        <a:fillRect/>
                      </a:stretch>
                    </p:blipFill>
                    <p:spPr>
                      <a:xfrm>
                        <a:off x="1422400" y="2657795"/>
                        <a:ext cx="3868420" cy="93662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082993" y="3601085"/>
          <a:ext cx="533400" cy="767715"/>
        </p:xfrm>
        <a:graphic>
          <a:graphicData uri="http://schemas.openxmlformats.org/presentationml/2006/ole">
            <mc:AlternateContent xmlns:mc="http://schemas.openxmlformats.org/markup-compatibility/2006">
              <mc:Choice xmlns:v="urn:schemas-microsoft-com:vml" Requires="v">
                <p:oleObj spid="_x0000_s16410" r:id="rId6" imgW="304800" imgH="431800" progId="Equation.KSEE3">
                  <p:embed/>
                </p:oleObj>
              </mc:Choice>
              <mc:Fallback>
                <p:oleObj r:id="rId6" imgW="304800" imgH="431800" progId="Equation.KSEE3">
                  <p:embed/>
                  <p:pic>
                    <p:nvPicPr>
                      <p:cNvPr id="0" name="图片 3075"/>
                      <p:cNvPicPr/>
                      <p:nvPr/>
                    </p:nvPicPr>
                    <p:blipFill>
                      <a:blip r:embed="rId7"/>
                      <a:stretch>
                        <a:fillRect/>
                      </a:stretch>
                    </p:blipFill>
                    <p:spPr>
                      <a:xfrm>
                        <a:off x="1082993" y="3601085"/>
                        <a:ext cx="533400" cy="76771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1279208" y="4299588"/>
          <a:ext cx="4869815" cy="937260"/>
        </p:xfrm>
        <a:graphic>
          <a:graphicData uri="http://schemas.openxmlformats.org/presentationml/2006/ole">
            <mc:AlternateContent xmlns:mc="http://schemas.openxmlformats.org/markup-compatibility/2006">
              <mc:Choice xmlns:v="urn:schemas-microsoft-com:vml" Requires="v">
                <p:oleObj spid="_x0000_s16411" r:id="rId8" imgW="2349500" imgH="444500" progId="Equation.KSEE3">
                  <p:embed/>
                </p:oleObj>
              </mc:Choice>
              <mc:Fallback>
                <p:oleObj r:id="rId8" imgW="2349500" imgH="444500" progId="Equation.KSEE3">
                  <p:embed/>
                  <p:pic>
                    <p:nvPicPr>
                      <p:cNvPr id="0" name="图片 3075"/>
                      <p:cNvPicPr/>
                      <p:nvPr/>
                    </p:nvPicPr>
                    <p:blipFill>
                      <a:blip r:embed="rId9"/>
                      <a:stretch>
                        <a:fillRect/>
                      </a:stretch>
                    </p:blipFill>
                    <p:spPr>
                      <a:xfrm>
                        <a:off x="1279208" y="4299588"/>
                        <a:ext cx="4869815" cy="937260"/>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1243965" y="5621341"/>
          <a:ext cx="4792980" cy="1019175"/>
        </p:xfrm>
        <a:graphic>
          <a:graphicData uri="http://schemas.openxmlformats.org/presentationml/2006/ole">
            <mc:AlternateContent xmlns:mc="http://schemas.openxmlformats.org/markup-compatibility/2006">
              <mc:Choice xmlns:v="urn:schemas-microsoft-com:vml" Requires="v">
                <p:oleObj spid="_x0000_s16412" r:id="rId10" imgW="2311400" imgH="482600" progId="Equation.KSEE3">
                  <p:embed/>
                </p:oleObj>
              </mc:Choice>
              <mc:Fallback>
                <p:oleObj r:id="rId10" imgW="2311400" imgH="482600" progId="Equation.KSEE3">
                  <p:embed/>
                  <p:pic>
                    <p:nvPicPr>
                      <p:cNvPr id="0" name="图片 3075"/>
                      <p:cNvPicPr/>
                      <p:nvPr/>
                    </p:nvPicPr>
                    <p:blipFill>
                      <a:blip r:embed="rId11"/>
                      <a:stretch>
                        <a:fillRect/>
                      </a:stretch>
                    </p:blipFill>
                    <p:spPr>
                      <a:xfrm>
                        <a:off x="1243965" y="5621341"/>
                        <a:ext cx="4792980" cy="1019175"/>
                      </a:xfrm>
                      <a:prstGeom prst="rect">
                        <a:avLst/>
                      </a:prstGeom>
                      <a:noFill/>
                      <a:ln w="38100">
                        <a:noFill/>
                        <a:miter/>
                      </a:ln>
                    </p:spPr>
                  </p:pic>
                </p:oleObj>
              </mc:Fallback>
            </mc:AlternateContent>
          </a:graphicData>
        </a:graphic>
      </p:graphicFrame>
      <p:sp>
        <p:nvSpPr>
          <p:cNvPr id="12" name="Content Placeholder 2"/>
          <p:cNvSpPr txBox="1">
            <a:spLocks noGrp="1"/>
          </p:cNvSpPr>
          <p:nvPr/>
        </p:nvSpPr>
        <p:spPr>
          <a:xfrm>
            <a:off x="6430645" y="1317625"/>
            <a:ext cx="57594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因为</a:t>
            </a:r>
          </a:p>
          <a:p>
            <a:pPr marL="0" indent="0">
              <a:lnSpc>
                <a:spcPct val="150000"/>
              </a:lnSpc>
              <a:buNone/>
            </a:pPr>
            <a:r>
              <a:rPr lang="zh-CN" sz="1600" dirty="0">
                <a:ea typeface="宋体" panose="02010600030101010101" pitchFamily="2" charset="-122"/>
                <a:sym typeface="+mn-ea"/>
              </a:rPr>
              <a:t>所以</a:t>
            </a:r>
            <a:endParaRPr lang="zh-CN" altLang="en-US"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graphicFrame>
        <p:nvGraphicFramePr>
          <p:cNvPr id="13" name="对象 -2147482616"/>
          <p:cNvGraphicFramePr>
            <a:graphicFrameLocks noChangeAspect="1"/>
          </p:cNvGraphicFramePr>
          <p:nvPr/>
        </p:nvGraphicFramePr>
        <p:xfrm>
          <a:off x="7070409" y="1317628"/>
          <a:ext cx="3738245" cy="482600"/>
        </p:xfrm>
        <a:graphic>
          <a:graphicData uri="http://schemas.openxmlformats.org/presentationml/2006/ole">
            <mc:AlternateContent xmlns:mc="http://schemas.openxmlformats.org/markup-compatibility/2006">
              <mc:Choice xmlns:v="urn:schemas-microsoft-com:vml" Requires="v">
                <p:oleObj spid="_x0000_s16413" r:id="rId12" imgW="1803400" imgH="228600" progId="Equation.KSEE3">
                  <p:embed/>
                </p:oleObj>
              </mc:Choice>
              <mc:Fallback>
                <p:oleObj r:id="rId12" imgW="1803400" imgH="228600" progId="Equation.KSEE3">
                  <p:embed/>
                  <p:pic>
                    <p:nvPicPr>
                      <p:cNvPr id="0" name="图片 3075"/>
                      <p:cNvPicPr/>
                      <p:nvPr/>
                    </p:nvPicPr>
                    <p:blipFill>
                      <a:blip r:embed="rId13"/>
                      <a:stretch>
                        <a:fillRect/>
                      </a:stretch>
                    </p:blipFill>
                    <p:spPr>
                      <a:xfrm>
                        <a:off x="7070409" y="1317628"/>
                        <a:ext cx="3738245" cy="482600"/>
                      </a:xfrm>
                      <a:prstGeom prst="rect">
                        <a:avLst/>
                      </a:prstGeom>
                      <a:noFill/>
                      <a:ln w="38100">
                        <a:noFill/>
                        <a:miter/>
                      </a:ln>
                    </p:spPr>
                  </p:pic>
                </p:oleObj>
              </mc:Fallback>
            </mc:AlternateContent>
          </a:graphicData>
        </a:graphic>
      </p:graphicFrame>
      <p:graphicFrame>
        <p:nvGraphicFramePr>
          <p:cNvPr id="18" name="对象 -2147482616"/>
          <p:cNvGraphicFramePr>
            <a:graphicFrameLocks noChangeAspect="1"/>
          </p:cNvGraphicFramePr>
          <p:nvPr/>
        </p:nvGraphicFramePr>
        <p:xfrm>
          <a:off x="7263448" y="2013588"/>
          <a:ext cx="3054985" cy="938530"/>
        </p:xfrm>
        <a:graphic>
          <a:graphicData uri="http://schemas.openxmlformats.org/presentationml/2006/ole">
            <mc:AlternateContent xmlns:mc="http://schemas.openxmlformats.org/markup-compatibility/2006">
              <mc:Choice xmlns:v="urn:schemas-microsoft-com:vml" Requires="v">
                <p:oleObj spid="_x0000_s16414" r:id="rId14" imgW="1473200" imgH="444500" progId="Equation.KSEE3">
                  <p:embed/>
                </p:oleObj>
              </mc:Choice>
              <mc:Fallback>
                <p:oleObj r:id="rId14" imgW="1473200" imgH="444500" progId="Equation.KSEE3">
                  <p:embed/>
                  <p:pic>
                    <p:nvPicPr>
                      <p:cNvPr id="0" name="图片 3075"/>
                      <p:cNvPicPr/>
                      <p:nvPr/>
                    </p:nvPicPr>
                    <p:blipFill>
                      <a:blip r:embed="rId15"/>
                      <a:stretch>
                        <a:fillRect/>
                      </a:stretch>
                    </p:blipFill>
                    <p:spPr>
                      <a:xfrm>
                        <a:off x="7263448" y="2013588"/>
                        <a:ext cx="3054985" cy="93853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16"/>
          <a:stretch>
            <a:fillRect/>
          </a:stretch>
        </p:blipFill>
        <p:spPr>
          <a:xfrm>
            <a:off x="7031355" y="3315970"/>
            <a:ext cx="4558030" cy="2597785"/>
          </a:xfrm>
          <a:prstGeom prst="rect">
            <a:avLst/>
          </a:prstGeom>
        </p:spPr>
      </p:pic>
      <p:sp>
        <p:nvSpPr>
          <p:cNvPr id="4" name="Content Placeholder 2"/>
          <p:cNvSpPr txBox="1">
            <a:spLocks noGrp="1"/>
          </p:cNvSpPr>
          <p:nvPr/>
        </p:nvSpPr>
        <p:spPr>
          <a:xfrm>
            <a:off x="8542655" y="5990590"/>
            <a:ext cx="3001645" cy="5676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按时间线展开</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REFSHAPE" val="1163910988"/>
  <p:tag name="KSO_WM_UNIT_PLACING_PICTURE_USER_VIEWPORT" val="{&quot;height&quot;:4455,&quot;width&quot;:8550}"/>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REFSHAPE" val="1163910988"/>
  <p:tag name="KSO_WM_UNIT_PLACING_PICTURE_USER_VIEWPORT" val="{&quot;height&quot;:4455,&quot;width&quot;:8550}"/>
</p:tagLst>
</file>

<file path=ppt/tags/tag20.xml><?xml version="1.0" encoding="utf-8"?>
<p:tagLst xmlns:a="http://schemas.openxmlformats.org/drawingml/2006/main" xmlns:r="http://schemas.openxmlformats.org/officeDocument/2006/relationships" xmlns:p="http://schemas.openxmlformats.org/presentationml/2006/main">
  <p:tag name="REFSHAPE" val="1242951852"/>
  <p:tag name="KSO_WM_UNIT_PLACING_PICTURE_USER_VIEWPORT" val="{&quot;height&quot;:6195,&quot;width&quot;:8430}"/>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4d10a55d-20f8-4f27-aa99-6e65041eb06c}"/>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5</TotalTime>
  <Words>4710</Words>
  <Application>Microsoft Office PowerPoint</Application>
  <PresentationFormat>宽屏</PresentationFormat>
  <Paragraphs>582</Paragraphs>
  <Slides>58</Slides>
  <Notes>48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6" baseType="lpstr">
      <vt:lpstr>宋体</vt:lpstr>
      <vt:lpstr>Arial</vt:lpstr>
      <vt:lpstr>Calibri</vt:lpstr>
      <vt:lpstr>Calibri Light</vt:lpstr>
      <vt:lpstr>Helvetica</vt:lpstr>
      <vt:lpstr>Wingdings</vt:lpstr>
      <vt:lpstr>Office 主题​​</vt:lpstr>
      <vt:lpstr>Equation.KSEE3</vt:lpstr>
      <vt:lpstr>循环神经网络与预测 Lesson-10</vt:lpstr>
      <vt:lpstr>学习方法</vt:lpstr>
      <vt:lpstr>&gt;&gt;   今天的学习目标</vt:lpstr>
      <vt:lpstr>1/2 循环神经网络</vt:lpstr>
      <vt:lpstr>为什么需要RNN</vt:lpstr>
      <vt:lpstr>RNN结构</vt:lpstr>
      <vt:lpstr>RNN结构</vt:lpstr>
      <vt:lpstr>RNN结构</vt:lpstr>
      <vt:lpstr>RNN中的梯度</vt:lpstr>
      <vt:lpstr>RNN中的梯度</vt:lpstr>
      <vt:lpstr>RNN中的梯度</vt:lpstr>
      <vt:lpstr>LSTM模型</vt:lpstr>
      <vt:lpstr>LSTM模型</vt:lpstr>
      <vt:lpstr>LSTM模型</vt:lpstr>
      <vt:lpstr>LSTM模型</vt:lpstr>
      <vt:lpstr>LSTM模型</vt:lpstr>
      <vt:lpstr>LSTM如何解决梯度消失</vt:lpstr>
      <vt:lpstr>LSTM如何解决梯度消失</vt:lpstr>
      <vt:lpstr>LSTM如何解决梯度消失</vt:lpstr>
      <vt:lpstr>GRU模型</vt:lpstr>
      <vt:lpstr>GRU模型</vt:lpstr>
      <vt:lpstr>GRU模型</vt:lpstr>
      <vt:lpstr>GRU模型</vt:lpstr>
      <vt:lpstr>GRU与LSTM</vt:lpstr>
      <vt:lpstr>Summary（RNN）</vt:lpstr>
      <vt:lpstr>RNN的使用场景</vt:lpstr>
      <vt:lpstr>Stacked RNN</vt:lpstr>
      <vt:lpstr>时间序列模型</vt:lpstr>
      <vt:lpstr>Project A：飞机乘客数量预测</vt:lpstr>
      <vt:lpstr>Project A：飞机乘客数量预测</vt:lpstr>
      <vt:lpstr>Summary</vt:lpstr>
      <vt:lpstr>Summary</vt:lpstr>
      <vt:lpstr>2/2  RNN使用与文本分类 </vt:lpstr>
      <vt:lpstr>RNN工具（Pytorch）</vt:lpstr>
      <vt:lpstr>Project A：飞机乘客数量预测</vt:lpstr>
      <vt:lpstr>batch_size, input_size 与 time_steps</vt:lpstr>
      <vt:lpstr>Project B：MNIST手写数字识别</vt:lpstr>
      <vt:lpstr>Project B：MNIST手写数字识别</vt:lpstr>
      <vt:lpstr>Project C: cnews中文文本分类</vt:lpstr>
      <vt:lpstr>Project C: cnews中文文本分类</vt:lpstr>
      <vt:lpstr>PyTorch数据分批训练</vt:lpstr>
      <vt:lpstr>yield使用</vt:lpstr>
      <vt:lpstr>数据预处理</vt:lpstr>
      <vt:lpstr>Project C: cnews中文文本分类</vt:lpstr>
      <vt:lpstr>Summary</vt:lpstr>
      <vt:lpstr>Thinking&amp;Action</vt:lpstr>
      <vt:lpstr>Thinking&amp;Action</vt:lpstr>
      <vt:lpstr>Summary</vt:lpstr>
      <vt:lpstr>Summary</vt:lpstr>
      <vt:lpstr>Summary</vt:lpstr>
      <vt:lpstr>Summary</vt:lpstr>
      <vt:lpstr>Summary</vt:lpstr>
      <vt:lpstr>Summary</vt:lpstr>
      <vt:lpstr>Summary</vt:lpstr>
      <vt:lpstr>Summary</vt:lpstr>
      <vt:lpstr>Thank You Using data to solve problems</vt:lpstr>
      <vt:lpstr>工作中的应用</vt:lpstr>
      <vt:lpstr>算法code题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2490</cp:revision>
  <dcterms:created xsi:type="dcterms:W3CDTF">2019-08-30T07:48:00Z</dcterms:created>
  <dcterms:modified xsi:type="dcterms:W3CDTF">2020-10-18T00:35:24Z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